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7" r:id="rId10"/>
    <p:sldMasterId id="2147483770" r:id="rId11"/>
    <p:sldMasterId id="2147483782" r:id="rId12"/>
  </p:sldMasterIdLst>
  <p:notesMasterIdLst>
    <p:notesMasterId r:id="rId131"/>
  </p:notesMasterIdLst>
  <p:sldIdLst>
    <p:sldId id="256" r:id="rId13"/>
    <p:sldId id="265" r:id="rId14"/>
    <p:sldId id="264" r:id="rId15"/>
    <p:sldId id="266" r:id="rId16"/>
    <p:sldId id="267" r:id="rId17"/>
    <p:sldId id="268" r:id="rId18"/>
    <p:sldId id="269" r:id="rId19"/>
    <p:sldId id="271" r:id="rId20"/>
    <p:sldId id="270" r:id="rId21"/>
    <p:sldId id="272" r:id="rId22"/>
    <p:sldId id="273" r:id="rId23"/>
    <p:sldId id="274" r:id="rId24"/>
    <p:sldId id="275" r:id="rId25"/>
    <p:sldId id="276" r:id="rId26"/>
    <p:sldId id="277" r:id="rId27"/>
    <p:sldId id="263" r:id="rId28"/>
    <p:sldId id="370" r:id="rId29"/>
    <p:sldId id="371" r:id="rId30"/>
    <p:sldId id="372" r:id="rId31"/>
    <p:sldId id="373" r:id="rId32"/>
    <p:sldId id="374" r:id="rId33"/>
    <p:sldId id="375" r:id="rId34"/>
    <p:sldId id="376" r:id="rId35"/>
    <p:sldId id="377" r:id="rId36"/>
    <p:sldId id="378" r:id="rId37"/>
    <p:sldId id="379" r:id="rId38"/>
    <p:sldId id="380"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Lst>
  <p:sldSz cx="12192000" cy="6858000"/>
  <p:notesSz cx="6742113"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5" autoAdjust="0"/>
    <p:restoredTop sz="94660"/>
  </p:normalViewPr>
  <p:slideViewPr>
    <p:cSldViewPr snapToGrid="0">
      <p:cViewPr varScale="1">
        <p:scale>
          <a:sx n="70" d="100"/>
          <a:sy n="70" d="100"/>
        </p:scale>
        <p:origin x="8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theme" Target="theme/theme1.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tableStyles" Target="tableStyle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notesMaster" Target="notesMasters/notesMaster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presProps" Target="pres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B3003618-1982-4502-870C-BBBEA94B7CEC}" type="datetimeFigureOut">
              <a:rPr lang="nl-NL" smtClean="0"/>
              <a:t>29-6-2015</a:t>
            </a:fld>
            <a:endParaRPr lang="nl-NL"/>
          </a:p>
        </p:txBody>
      </p:sp>
      <p:sp>
        <p:nvSpPr>
          <p:cNvPr id="4" name="Tijdelijke aanduiding voor dia-afbeelding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4212" y="4751220"/>
            <a:ext cx="5393690" cy="3887361"/>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377318"/>
            <a:ext cx="2921582" cy="49534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18971" y="9377318"/>
            <a:ext cx="2921582" cy="495347"/>
          </a:xfrm>
          <a:prstGeom prst="rect">
            <a:avLst/>
          </a:prstGeom>
        </p:spPr>
        <p:txBody>
          <a:bodyPr vert="horz" lIns="91440" tIns="45720" rIns="91440" bIns="45720" rtlCol="0" anchor="b"/>
          <a:lstStyle>
            <a:lvl1pPr algn="r">
              <a:defRPr sz="1200"/>
            </a:lvl1pPr>
          </a:lstStyle>
          <a:p>
            <a:fld id="{DB914FD3-C6C7-4D2B-9D4F-2BDA5F2C35DA}" type="slidenum">
              <a:rPr lang="nl-NL" smtClean="0"/>
              <a:t>‹nr.›</a:t>
            </a:fld>
            <a:endParaRPr lang="nl-NL"/>
          </a:p>
        </p:txBody>
      </p:sp>
    </p:spTree>
    <p:extLst>
      <p:ext uri="{BB962C8B-B14F-4D97-AF65-F5344CB8AC3E}">
        <p14:creationId xmlns:p14="http://schemas.microsoft.com/office/powerpoint/2010/main" val="263284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2C5A70D5-8240-49A7-B9E6-E7EA394A1C80}" type="slidenum">
              <a:rPr lang="nl-NL" smtClean="0">
                <a:solidFill>
                  <a:prstClr val="black"/>
                </a:solidFill>
              </a:rPr>
              <a:pPr/>
              <a:t>29</a:t>
            </a:fld>
            <a:endParaRPr lang="nl-NL">
              <a:solidFill>
                <a:prstClr val="black"/>
              </a:solidFill>
            </a:endParaRPr>
          </a:p>
        </p:txBody>
      </p:sp>
    </p:spTree>
    <p:extLst>
      <p:ext uri="{BB962C8B-B14F-4D97-AF65-F5344CB8AC3E}">
        <p14:creationId xmlns:p14="http://schemas.microsoft.com/office/powerpoint/2010/main" val="209259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2C5A70D5-8240-49A7-B9E6-E7EA394A1C80}" type="slidenum">
              <a:rPr lang="nl-NL" smtClean="0">
                <a:solidFill>
                  <a:prstClr val="black"/>
                </a:solidFill>
              </a:rPr>
              <a:pPr/>
              <a:t>37</a:t>
            </a:fld>
            <a:endParaRPr lang="nl-NL">
              <a:solidFill>
                <a:prstClr val="black"/>
              </a:solidFill>
            </a:endParaRPr>
          </a:p>
        </p:txBody>
      </p:sp>
    </p:spTree>
    <p:extLst>
      <p:ext uri="{BB962C8B-B14F-4D97-AF65-F5344CB8AC3E}">
        <p14:creationId xmlns:p14="http://schemas.microsoft.com/office/powerpoint/2010/main" val="55143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7440967A-CFF3-48FE-94C3-DC81EE937E7B}" type="slidenum">
              <a:rPr lang="nl-NL" smtClean="0">
                <a:solidFill>
                  <a:prstClr val="black"/>
                </a:solidFill>
              </a:rPr>
              <a:pPr/>
              <a:t>46</a:t>
            </a:fld>
            <a:endParaRPr lang="nl-NL">
              <a:solidFill>
                <a:prstClr val="black"/>
              </a:solidFill>
            </a:endParaRPr>
          </a:p>
        </p:txBody>
      </p:sp>
    </p:spTree>
    <p:extLst>
      <p:ext uri="{BB962C8B-B14F-4D97-AF65-F5344CB8AC3E}">
        <p14:creationId xmlns:p14="http://schemas.microsoft.com/office/powerpoint/2010/main" val="326296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7440967A-CFF3-48FE-94C3-DC81EE937E7B}" type="slidenum">
              <a:rPr lang="nl-NL" smtClean="0">
                <a:solidFill>
                  <a:prstClr val="black"/>
                </a:solidFill>
              </a:rPr>
              <a:pPr/>
              <a:t>59</a:t>
            </a:fld>
            <a:endParaRPr lang="nl-NL">
              <a:solidFill>
                <a:prstClr val="black"/>
              </a:solidFill>
            </a:endParaRPr>
          </a:p>
        </p:txBody>
      </p:sp>
    </p:spTree>
    <p:extLst>
      <p:ext uri="{BB962C8B-B14F-4D97-AF65-F5344CB8AC3E}">
        <p14:creationId xmlns:p14="http://schemas.microsoft.com/office/powerpoint/2010/main" val="319960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F1BC1A68-9E57-4FED-8C63-ECFB4371C07E}" type="slidenum">
              <a:rPr lang="nl-NL" smtClean="0">
                <a:solidFill>
                  <a:prstClr val="black"/>
                </a:solidFill>
              </a:rPr>
              <a:pPr/>
              <a:t>104</a:t>
            </a:fld>
            <a:endParaRPr lang="nl-NL">
              <a:solidFill>
                <a:prstClr val="black"/>
              </a:solidFill>
            </a:endParaRPr>
          </a:p>
        </p:txBody>
      </p:sp>
    </p:spTree>
    <p:extLst>
      <p:ext uri="{BB962C8B-B14F-4D97-AF65-F5344CB8AC3E}">
        <p14:creationId xmlns:p14="http://schemas.microsoft.com/office/powerpoint/2010/main" val="2883023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18477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284277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35" name="PlaceHolder 2"/>
          <p:cNvSpPr>
            <a:spLocks noGrp="1"/>
          </p:cNvSpPr>
          <p:nvPr>
            <p:ph type="body"/>
          </p:nvPr>
        </p:nvSpPr>
        <p:spPr>
          <a:xfrm>
            <a:off x="609600" y="1600200"/>
            <a:ext cx="10972320" cy="4525560"/>
          </a:xfrm>
          <a:prstGeom prst="rect">
            <a:avLst/>
          </a:prstGeom>
        </p:spPr>
        <p:txBody>
          <a:bodyPr lIns="0" tIns="0" rIns="0" bIns="0"/>
          <a:lstStyle/>
          <a:p>
            <a:endParaRPr/>
          </a:p>
        </p:txBody>
      </p:sp>
      <p:sp>
        <p:nvSpPr>
          <p:cNvPr id="36" name="PlaceHolder 3"/>
          <p:cNvSpPr>
            <a:spLocks noGrp="1"/>
          </p:cNvSpPr>
          <p:nvPr>
            <p:ph type="body"/>
          </p:nvPr>
        </p:nvSpPr>
        <p:spPr>
          <a:xfrm>
            <a:off x="609600" y="1600200"/>
            <a:ext cx="10972320" cy="4525560"/>
          </a:xfrm>
          <a:prstGeom prst="rect">
            <a:avLst/>
          </a:prstGeom>
        </p:spPr>
        <p:txBody>
          <a:bodyPr lIns="0" tIns="0" rIns="0" bIns="0"/>
          <a:lstStyle/>
          <a:p>
            <a:endParaRPr/>
          </a:p>
        </p:txBody>
      </p:sp>
      <p:pic>
        <p:nvPicPr>
          <p:cNvPr id="37" name="Afbeelding 36"/>
          <p:cNvPicPr/>
          <p:nvPr/>
        </p:nvPicPr>
        <p:blipFill>
          <a:blip r:embed="rId2"/>
          <a:stretch/>
        </p:blipFill>
        <p:spPr>
          <a:xfrm>
            <a:off x="2314080" y="1599840"/>
            <a:ext cx="7562400" cy="4525560"/>
          </a:xfrm>
          <a:prstGeom prst="rect">
            <a:avLst/>
          </a:prstGeom>
          <a:ln>
            <a:noFill/>
          </a:ln>
        </p:spPr>
      </p:pic>
      <p:pic>
        <p:nvPicPr>
          <p:cNvPr id="38" name="Afbeelding 37"/>
          <p:cNvPicPr/>
          <p:nvPr/>
        </p:nvPicPr>
        <p:blipFill>
          <a:blip r:embed="rId2"/>
          <a:stretch/>
        </p:blipFill>
        <p:spPr>
          <a:xfrm>
            <a:off x="2314080" y="1599840"/>
            <a:ext cx="7562400" cy="4525560"/>
          </a:xfrm>
          <a:prstGeom prst="rect">
            <a:avLst/>
          </a:prstGeom>
          <a:ln>
            <a:noFill/>
          </a:ln>
        </p:spPr>
      </p:pic>
    </p:spTree>
    <p:extLst>
      <p:ext uri="{BB962C8B-B14F-4D97-AF65-F5344CB8AC3E}">
        <p14:creationId xmlns:p14="http://schemas.microsoft.com/office/powerpoint/2010/main" val="31985661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1895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45" name="PlaceHolder 2"/>
          <p:cNvSpPr>
            <a:spLocks noGrp="1"/>
          </p:cNvSpPr>
          <p:nvPr>
            <p:ph type="subTitle"/>
          </p:nvPr>
        </p:nvSpPr>
        <p:spPr>
          <a:xfrm>
            <a:off x="609600" y="1600200"/>
            <a:ext cx="10972320" cy="45255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23035611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47" name="PlaceHolder 2"/>
          <p:cNvSpPr>
            <a:spLocks noGrp="1"/>
          </p:cNvSpPr>
          <p:nvPr>
            <p:ph type="body"/>
          </p:nvPr>
        </p:nvSpPr>
        <p:spPr>
          <a:xfrm>
            <a:off x="609600" y="1600200"/>
            <a:ext cx="10972320" cy="4525560"/>
          </a:xfrm>
          <a:prstGeom prst="rect">
            <a:avLst/>
          </a:prstGeom>
        </p:spPr>
        <p:txBody>
          <a:bodyPr lIns="0" tIns="0" rIns="0" bIns="0"/>
          <a:lstStyle/>
          <a:p>
            <a:endParaRPr/>
          </a:p>
        </p:txBody>
      </p:sp>
    </p:spTree>
    <p:extLst>
      <p:ext uri="{BB962C8B-B14F-4D97-AF65-F5344CB8AC3E}">
        <p14:creationId xmlns:p14="http://schemas.microsoft.com/office/powerpoint/2010/main" val="33195482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49" name="PlaceHolder 2"/>
          <p:cNvSpPr>
            <a:spLocks noGrp="1"/>
          </p:cNvSpPr>
          <p:nvPr>
            <p:ph type="body"/>
          </p:nvPr>
        </p:nvSpPr>
        <p:spPr>
          <a:xfrm>
            <a:off x="609600" y="1600200"/>
            <a:ext cx="5354400" cy="4525560"/>
          </a:xfrm>
          <a:prstGeom prst="rect">
            <a:avLst/>
          </a:prstGeom>
        </p:spPr>
        <p:txBody>
          <a:bodyPr lIns="0" tIns="0" rIns="0" bIns="0"/>
          <a:lstStyle/>
          <a:p>
            <a:endParaRPr/>
          </a:p>
        </p:txBody>
      </p:sp>
      <p:sp>
        <p:nvSpPr>
          <p:cNvPr id="50" name="PlaceHolder 3"/>
          <p:cNvSpPr>
            <a:spLocks noGrp="1"/>
          </p:cNvSpPr>
          <p:nvPr>
            <p:ph type="body"/>
          </p:nvPr>
        </p:nvSpPr>
        <p:spPr>
          <a:xfrm>
            <a:off x="6232320" y="1600200"/>
            <a:ext cx="5354400" cy="4525560"/>
          </a:xfrm>
          <a:prstGeom prst="rect">
            <a:avLst/>
          </a:prstGeom>
        </p:spPr>
        <p:txBody>
          <a:bodyPr lIns="0" tIns="0" rIns="0" bIns="0"/>
          <a:lstStyle/>
          <a:p>
            <a:endParaRPr/>
          </a:p>
        </p:txBody>
      </p:sp>
    </p:spTree>
    <p:extLst>
      <p:ext uri="{BB962C8B-B14F-4D97-AF65-F5344CB8AC3E}">
        <p14:creationId xmlns:p14="http://schemas.microsoft.com/office/powerpoint/2010/main" val="30353821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Tree>
    <p:extLst>
      <p:ext uri="{BB962C8B-B14F-4D97-AF65-F5344CB8AC3E}">
        <p14:creationId xmlns:p14="http://schemas.microsoft.com/office/powerpoint/2010/main" val="26478660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600" y="274680"/>
            <a:ext cx="10972320" cy="52977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22428233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54"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55" name="PlaceHolder 3"/>
          <p:cNvSpPr>
            <a:spLocks noGrp="1"/>
          </p:cNvSpPr>
          <p:nvPr>
            <p:ph type="body"/>
          </p:nvPr>
        </p:nvSpPr>
        <p:spPr>
          <a:xfrm>
            <a:off x="609600" y="3964320"/>
            <a:ext cx="5354400" cy="2158560"/>
          </a:xfrm>
          <a:prstGeom prst="rect">
            <a:avLst/>
          </a:prstGeom>
        </p:spPr>
        <p:txBody>
          <a:bodyPr lIns="0" tIns="0" rIns="0" bIns="0"/>
          <a:lstStyle/>
          <a:p>
            <a:endParaRPr/>
          </a:p>
        </p:txBody>
      </p:sp>
      <p:sp>
        <p:nvSpPr>
          <p:cNvPr id="56" name="PlaceHolder 4"/>
          <p:cNvSpPr>
            <a:spLocks noGrp="1"/>
          </p:cNvSpPr>
          <p:nvPr>
            <p:ph type="body"/>
          </p:nvPr>
        </p:nvSpPr>
        <p:spPr>
          <a:xfrm>
            <a:off x="6232320" y="1600200"/>
            <a:ext cx="5354400" cy="4525560"/>
          </a:xfrm>
          <a:prstGeom prst="rect">
            <a:avLst/>
          </a:prstGeom>
        </p:spPr>
        <p:txBody>
          <a:bodyPr lIns="0" tIns="0" rIns="0" bIns="0"/>
          <a:lstStyle/>
          <a:p>
            <a:endParaRPr/>
          </a:p>
        </p:txBody>
      </p:sp>
    </p:spTree>
    <p:extLst>
      <p:ext uri="{BB962C8B-B14F-4D97-AF65-F5344CB8AC3E}">
        <p14:creationId xmlns:p14="http://schemas.microsoft.com/office/powerpoint/2010/main" val="11150294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58" name="PlaceHolder 2"/>
          <p:cNvSpPr>
            <a:spLocks noGrp="1"/>
          </p:cNvSpPr>
          <p:nvPr>
            <p:ph type="body"/>
          </p:nvPr>
        </p:nvSpPr>
        <p:spPr>
          <a:xfrm>
            <a:off x="609600" y="1600200"/>
            <a:ext cx="5354400" cy="4525560"/>
          </a:xfrm>
          <a:prstGeom prst="rect">
            <a:avLst/>
          </a:prstGeom>
        </p:spPr>
        <p:txBody>
          <a:bodyPr lIns="0" tIns="0" rIns="0" bIns="0"/>
          <a:lstStyle/>
          <a:p>
            <a:endParaRPr/>
          </a:p>
        </p:txBody>
      </p:sp>
      <p:sp>
        <p:nvSpPr>
          <p:cNvPr id="59"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60" name="PlaceHolder 4"/>
          <p:cNvSpPr>
            <a:spLocks noGrp="1"/>
          </p:cNvSpPr>
          <p:nvPr>
            <p:ph type="body"/>
          </p:nvPr>
        </p:nvSpPr>
        <p:spPr>
          <a:xfrm>
            <a:off x="6232320" y="3964320"/>
            <a:ext cx="5354400" cy="2158560"/>
          </a:xfrm>
          <a:prstGeom prst="rect">
            <a:avLst/>
          </a:prstGeom>
        </p:spPr>
        <p:txBody>
          <a:bodyPr lIns="0" tIns="0" rIns="0" bIns="0"/>
          <a:lstStyle/>
          <a:p>
            <a:endParaRPr/>
          </a:p>
        </p:txBody>
      </p:sp>
    </p:spTree>
    <p:extLst>
      <p:ext uri="{BB962C8B-B14F-4D97-AF65-F5344CB8AC3E}">
        <p14:creationId xmlns:p14="http://schemas.microsoft.com/office/powerpoint/2010/main" val="34133803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62"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63"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64" name="PlaceHolder 4"/>
          <p:cNvSpPr>
            <a:spLocks noGrp="1"/>
          </p:cNvSpPr>
          <p:nvPr>
            <p:ph type="body"/>
          </p:nvPr>
        </p:nvSpPr>
        <p:spPr>
          <a:xfrm>
            <a:off x="609600" y="3964320"/>
            <a:ext cx="10972320" cy="2158560"/>
          </a:xfrm>
          <a:prstGeom prst="rect">
            <a:avLst/>
          </a:prstGeom>
        </p:spPr>
        <p:txBody>
          <a:bodyPr lIns="0" tIns="0" rIns="0" bIns="0"/>
          <a:lstStyle/>
          <a:p>
            <a:endParaRPr/>
          </a:p>
        </p:txBody>
      </p:sp>
    </p:spTree>
    <p:extLst>
      <p:ext uri="{BB962C8B-B14F-4D97-AF65-F5344CB8AC3E}">
        <p14:creationId xmlns:p14="http://schemas.microsoft.com/office/powerpoint/2010/main" val="57854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1337514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66" name="PlaceHolder 2"/>
          <p:cNvSpPr>
            <a:spLocks noGrp="1"/>
          </p:cNvSpPr>
          <p:nvPr>
            <p:ph type="body"/>
          </p:nvPr>
        </p:nvSpPr>
        <p:spPr>
          <a:xfrm>
            <a:off x="609600" y="1600200"/>
            <a:ext cx="10972320" cy="2158560"/>
          </a:xfrm>
          <a:prstGeom prst="rect">
            <a:avLst/>
          </a:prstGeom>
        </p:spPr>
        <p:txBody>
          <a:bodyPr lIns="0" tIns="0" rIns="0" bIns="0"/>
          <a:lstStyle/>
          <a:p>
            <a:endParaRPr/>
          </a:p>
        </p:txBody>
      </p:sp>
      <p:sp>
        <p:nvSpPr>
          <p:cNvPr id="67" name="PlaceHolder 3"/>
          <p:cNvSpPr>
            <a:spLocks noGrp="1"/>
          </p:cNvSpPr>
          <p:nvPr>
            <p:ph type="body"/>
          </p:nvPr>
        </p:nvSpPr>
        <p:spPr>
          <a:xfrm>
            <a:off x="609600" y="3964320"/>
            <a:ext cx="10972320" cy="2158560"/>
          </a:xfrm>
          <a:prstGeom prst="rect">
            <a:avLst/>
          </a:prstGeom>
        </p:spPr>
        <p:txBody>
          <a:bodyPr lIns="0" tIns="0" rIns="0" bIns="0"/>
          <a:lstStyle/>
          <a:p>
            <a:endParaRPr/>
          </a:p>
        </p:txBody>
      </p:sp>
    </p:spTree>
    <p:extLst>
      <p:ext uri="{BB962C8B-B14F-4D97-AF65-F5344CB8AC3E}">
        <p14:creationId xmlns:p14="http://schemas.microsoft.com/office/powerpoint/2010/main" val="372882707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69"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70"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71" name="PlaceHolder 4"/>
          <p:cNvSpPr>
            <a:spLocks noGrp="1"/>
          </p:cNvSpPr>
          <p:nvPr>
            <p:ph type="body"/>
          </p:nvPr>
        </p:nvSpPr>
        <p:spPr>
          <a:xfrm>
            <a:off x="6232320" y="3964320"/>
            <a:ext cx="5354400" cy="2158560"/>
          </a:xfrm>
          <a:prstGeom prst="rect">
            <a:avLst/>
          </a:prstGeom>
        </p:spPr>
        <p:txBody>
          <a:bodyPr lIns="0" tIns="0" rIns="0" bIns="0"/>
          <a:lstStyle/>
          <a:p>
            <a:endParaRPr/>
          </a:p>
        </p:txBody>
      </p:sp>
      <p:sp>
        <p:nvSpPr>
          <p:cNvPr id="72" name="PlaceHolder 5"/>
          <p:cNvSpPr>
            <a:spLocks noGrp="1"/>
          </p:cNvSpPr>
          <p:nvPr>
            <p:ph type="body"/>
          </p:nvPr>
        </p:nvSpPr>
        <p:spPr>
          <a:xfrm>
            <a:off x="609600" y="3964320"/>
            <a:ext cx="5354400" cy="2158560"/>
          </a:xfrm>
          <a:prstGeom prst="rect">
            <a:avLst/>
          </a:prstGeom>
        </p:spPr>
        <p:txBody>
          <a:bodyPr lIns="0" tIns="0" rIns="0" bIns="0"/>
          <a:lstStyle/>
          <a:p>
            <a:endParaRPr/>
          </a:p>
        </p:txBody>
      </p:sp>
    </p:spTree>
    <p:extLst>
      <p:ext uri="{BB962C8B-B14F-4D97-AF65-F5344CB8AC3E}">
        <p14:creationId xmlns:p14="http://schemas.microsoft.com/office/powerpoint/2010/main" val="148366526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74" name="PlaceHolder 2"/>
          <p:cNvSpPr>
            <a:spLocks noGrp="1"/>
          </p:cNvSpPr>
          <p:nvPr>
            <p:ph type="body"/>
          </p:nvPr>
        </p:nvSpPr>
        <p:spPr>
          <a:xfrm>
            <a:off x="609600" y="1600200"/>
            <a:ext cx="10972320" cy="4525560"/>
          </a:xfrm>
          <a:prstGeom prst="rect">
            <a:avLst/>
          </a:prstGeom>
        </p:spPr>
        <p:txBody>
          <a:bodyPr lIns="0" tIns="0" rIns="0" bIns="0"/>
          <a:lstStyle/>
          <a:p>
            <a:endParaRPr/>
          </a:p>
        </p:txBody>
      </p:sp>
      <p:sp>
        <p:nvSpPr>
          <p:cNvPr id="75" name="PlaceHolder 3"/>
          <p:cNvSpPr>
            <a:spLocks noGrp="1"/>
          </p:cNvSpPr>
          <p:nvPr>
            <p:ph type="body"/>
          </p:nvPr>
        </p:nvSpPr>
        <p:spPr>
          <a:xfrm>
            <a:off x="609600" y="1600200"/>
            <a:ext cx="10972320" cy="4525560"/>
          </a:xfrm>
          <a:prstGeom prst="rect">
            <a:avLst/>
          </a:prstGeom>
        </p:spPr>
        <p:txBody>
          <a:bodyPr lIns="0" tIns="0" rIns="0" bIns="0"/>
          <a:lstStyle/>
          <a:p>
            <a:endParaRPr/>
          </a:p>
        </p:txBody>
      </p:sp>
      <p:pic>
        <p:nvPicPr>
          <p:cNvPr id="76" name="Afbeelding 75"/>
          <p:cNvPicPr/>
          <p:nvPr/>
        </p:nvPicPr>
        <p:blipFill>
          <a:blip r:embed="rId2"/>
          <a:stretch/>
        </p:blipFill>
        <p:spPr>
          <a:xfrm>
            <a:off x="2314080" y="1599840"/>
            <a:ext cx="7562400" cy="4525560"/>
          </a:xfrm>
          <a:prstGeom prst="rect">
            <a:avLst/>
          </a:prstGeom>
          <a:ln>
            <a:noFill/>
          </a:ln>
        </p:spPr>
      </p:pic>
      <p:pic>
        <p:nvPicPr>
          <p:cNvPr id="77" name="Afbeelding 76"/>
          <p:cNvPicPr/>
          <p:nvPr/>
        </p:nvPicPr>
        <p:blipFill>
          <a:blip r:embed="rId2"/>
          <a:stretch/>
        </p:blipFill>
        <p:spPr>
          <a:xfrm>
            <a:off x="2314080" y="1599840"/>
            <a:ext cx="7562400" cy="4525560"/>
          </a:xfrm>
          <a:prstGeom prst="rect">
            <a:avLst/>
          </a:prstGeom>
          <a:ln>
            <a:noFill/>
          </a:ln>
        </p:spPr>
      </p:pic>
    </p:spTree>
    <p:extLst>
      <p:ext uri="{BB962C8B-B14F-4D97-AF65-F5344CB8AC3E}">
        <p14:creationId xmlns:p14="http://schemas.microsoft.com/office/powerpoint/2010/main" val="19359007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0027724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2352232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0705028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30985966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8" name="Footer Placeholder 7"/>
          <p:cNvSpPr>
            <a:spLocks noGrp="1"/>
          </p:cNvSpPr>
          <p:nvPr>
            <p:ph type="ftr" sz="quarter" idx="11"/>
          </p:nvPr>
        </p:nvSpPr>
        <p:spPr/>
        <p:txBody>
          <a:bodyPr/>
          <a:lstStyle/>
          <a:p>
            <a:endParaRPr lang="nl-NL">
              <a:solidFill>
                <a:prstClr val="white">
                  <a:tint val="75000"/>
                </a:prstClr>
              </a:solidFill>
            </a:endParaRPr>
          </a:p>
        </p:txBody>
      </p:sp>
      <p:sp>
        <p:nvSpPr>
          <p:cNvPr id="9" name="Slide Number Placeholder 8"/>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64822573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4" name="Footer Placeholder 3"/>
          <p:cNvSpPr>
            <a:spLocks noGrp="1"/>
          </p:cNvSpPr>
          <p:nvPr>
            <p:ph type="ftr" sz="quarter" idx="11"/>
          </p:nvPr>
        </p:nvSpPr>
        <p:spPr/>
        <p:txBody>
          <a:bodyPr/>
          <a:lstStyle/>
          <a:p>
            <a:endParaRPr lang="nl-NL">
              <a:solidFill>
                <a:prstClr val="white">
                  <a:tint val="75000"/>
                </a:prstClr>
              </a:solidFill>
            </a:endParaRPr>
          </a:p>
        </p:txBody>
      </p:sp>
      <p:sp>
        <p:nvSpPr>
          <p:cNvPr id="5" name="Slide Number Placeholder 4"/>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1737923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3" name="Footer Placeholder 2"/>
          <p:cNvSpPr>
            <a:spLocks noGrp="1"/>
          </p:cNvSpPr>
          <p:nvPr>
            <p:ph type="ftr" sz="quarter" idx="11"/>
          </p:nvPr>
        </p:nvSpPr>
        <p:spPr/>
        <p:txBody>
          <a:bodyPr/>
          <a:lstStyle/>
          <a:p>
            <a:endParaRPr lang="nl-NL">
              <a:solidFill>
                <a:prstClr val="white">
                  <a:tint val="75000"/>
                </a:prstClr>
              </a:solidFill>
            </a:endParaRPr>
          </a:p>
        </p:txBody>
      </p:sp>
      <p:sp>
        <p:nvSpPr>
          <p:cNvPr id="4" name="Slide Number Placeholder 3"/>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76152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0720219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9187283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72586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8843933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3532725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3879508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87611355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76516361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6557636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8" name="Footer Placeholder 7"/>
          <p:cNvSpPr>
            <a:spLocks noGrp="1"/>
          </p:cNvSpPr>
          <p:nvPr>
            <p:ph type="ftr" sz="quarter" idx="11"/>
          </p:nvPr>
        </p:nvSpPr>
        <p:spPr/>
        <p:txBody>
          <a:bodyPr/>
          <a:lstStyle/>
          <a:p>
            <a:endParaRPr lang="nl-NL">
              <a:solidFill>
                <a:prstClr val="white">
                  <a:tint val="75000"/>
                </a:prstClr>
              </a:solidFill>
            </a:endParaRPr>
          </a:p>
        </p:txBody>
      </p:sp>
      <p:sp>
        <p:nvSpPr>
          <p:cNvPr id="9" name="Slide Number Placeholder 8"/>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56085876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4" name="Footer Placeholder 3"/>
          <p:cNvSpPr>
            <a:spLocks noGrp="1"/>
          </p:cNvSpPr>
          <p:nvPr>
            <p:ph type="ftr" sz="quarter" idx="11"/>
          </p:nvPr>
        </p:nvSpPr>
        <p:spPr/>
        <p:txBody>
          <a:bodyPr/>
          <a:lstStyle/>
          <a:p>
            <a:endParaRPr lang="nl-NL">
              <a:solidFill>
                <a:prstClr val="white">
                  <a:tint val="75000"/>
                </a:prstClr>
              </a:solidFill>
            </a:endParaRPr>
          </a:p>
        </p:txBody>
      </p:sp>
      <p:sp>
        <p:nvSpPr>
          <p:cNvPr id="5" name="Slide Number Placeholder 4"/>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222320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473567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3" name="Footer Placeholder 2"/>
          <p:cNvSpPr>
            <a:spLocks noGrp="1"/>
          </p:cNvSpPr>
          <p:nvPr>
            <p:ph type="ftr" sz="quarter" idx="11"/>
          </p:nvPr>
        </p:nvSpPr>
        <p:spPr/>
        <p:txBody>
          <a:bodyPr/>
          <a:lstStyle/>
          <a:p>
            <a:endParaRPr lang="nl-NL">
              <a:solidFill>
                <a:prstClr val="white">
                  <a:tint val="75000"/>
                </a:prstClr>
              </a:solidFill>
            </a:endParaRPr>
          </a:p>
        </p:txBody>
      </p:sp>
      <p:sp>
        <p:nvSpPr>
          <p:cNvPr id="4" name="Slide Number Placeholder 3"/>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41265575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077288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4929409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7432122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2370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28200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78493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485055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437467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462360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33053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907623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681754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486788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205337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344609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86948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81458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922914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8011360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823999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37543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18263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708893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365562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1918371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079519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lang="nl-NL"/>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4067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0298239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1892540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9581248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1142505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07918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445FC3E-17CA-4D99-8314-FB06F342E85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87211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961101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5520478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28254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8773379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5252073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545118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1430789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5333"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7539905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9775981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white">
                  <a:tint val="75000"/>
                </a:prstClr>
              </a:solidFill>
            </a:endParaRPr>
          </a:p>
        </p:txBody>
      </p:sp>
      <p:sp>
        <p:nvSpPr>
          <p:cNvPr id="9" name="Tijdelijke aanduiding voor dianummer 8"/>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7975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445FC3E-17CA-4D99-8314-FB06F342E853}" type="datetimeFigureOut">
              <a:rPr lang="nl-NL" smtClean="0"/>
              <a:t>29-6-2015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852965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white">
                  <a:tint val="75000"/>
                </a:prstClr>
              </a:solidFill>
            </a:endParaRPr>
          </a:p>
        </p:txBody>
      </p:sp>
      <p:sp>
        <p:nvSpPr>
          <p:cNvPr id="5" name="Tijdelijke aanduiding voor dianummer 4"/>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5025648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white">
                  <a:tint val="75000"/>
                </a:prstClr>
              </a:solidFill>
            </a:endParaRPr>
          </a:p>
        </p:txBody>
      </p:sp>
      <p:sp>
        <p:nvSpPr>
          <p:cNvPr id="4" name="Tijdelijke aanduiding voor dianummer 3"/>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7716275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49"/>
            <a:ext cx="4011084" cy="1162051"/>
          </a:xfrm>
        </p:spPr>
        <p:txBody>
          <a:bodyPr anchor="b"/>
          <a:lstStyle>
            <a:lvl1pPr algn="l">
              <a:defRPr sz="2667"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623538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9"/>
          </a:xfrm>
        </p:spPr>
        <p:txBody>
          <a:bodyPr anchor="b"/>
          <a:lstStyle>
            <a:lvl1pPr algn="l">
              <a:defRPr sz="2667"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nl-NL"/>
          </a:p>
        </p:txBody>
      </p:sp>
      <p:sp>
        <p:nvSpPr>
          <p:cNvPr id="4" name="Tijdelijke aanduiding voor tekst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437068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3580505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3525058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9" name="Ondertitel 8"/>
          <p:cNvSpPr>
            <a:spLocks noGrp="1"/>
          </p:cNvSpPr>
          <p:nvPr>
            <p:ph type="subTitle" idx="1"/>
          </p:nvPr>
        </p:nvSpPr>
        <p:spPr>
          <a:xfrm>
            <a:off x="609600" y="3699804"/>
            <a:ext cx="110744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nl-NL" smtClean="0"/>
              <a:t>Klik om de ondertitelstijl van het model te bewerken</a:t>
            </a:r>
            <a:endParaRPr kumimoji="0" lang="en-US"/>
          </a:p>
        </p:txBody>
      </p:sp>
      <p:sp>
        <p:nvSpPr>
          <p:cNvPr id="28" name="Titel 27"/>
          <p:cNvSpPr>
            <a:spLocks noGrp="1"/>
          </p:cNvSpPr>
          <p:nvPr>
            <p:ph type="ctrTitle"/>
          </p:nvPr>
        </p:nvSpPr>
        <p:spPr>
          <a:xfrm>
            <a:off x="609600" y="1433732"/>
            <a:ext cx="110744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nl-NL" smtClean="0"/>
              <a:t>Klik om de stijl te bewerken</a:t>
            </a:r>
            <a:endParaRPr kumimoji="0" lang="en-US"/>
          </a:p>
        </p:txBody>
      </p:sp>
      <p:cxnSp>
        <p:nvCxnSpPr>
          <p:cNvPr id="8" name="Rechte verbindingslijn 7"/>
          <p:cNvCxnSpPr/>
          <p:nvPr/>
        </p:nvCxnSpPr>
        <p:spPr>
          <a:xfrm>
            <a:off x="1951501"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6278099"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al 13"/>
          <p:cNvSpPr/>
          <p:nvPr/>
        </p:nvSpPr>
        <p:spPr>
          <a:xfrm>
            <a:off x="6053797" y="3526302"/>
            <a:ext cx="6096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a:endParaRPr lang="en-US" sz="1800" dirty="0">
              <a:solidFill>
                <a:prstClr val="white"/>
              </a:solidFill>
            </a:endParaRPr>
          </a:p>
        </p:txBody>
      </p:sp>
      <p:sp>
        <p:nvSpPr>
          <p:cNvPr id="15" name="Tijdelijke aanduiding voor datum 14"/>
          <p:cNvSpPr>
            <a:spLocks noGrp="1"/>
          </p:cNvSpPr>
          <p:nvPr>
            <p:ph type="dt" sz="half" idx="10"/>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16" name="Tijdelijke aanduiding voor dianummer 15"/>
          <p:cNvSpPr>
            <a:spLocks noGrp="1"/>
          </p:cNvSpPr>
          <p:nvPr>
            <p:ph type="sldNum" sz="quarter" idx="11"/>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17" name="Tijdelijke aanduiding voor voettekst 16"/>
          <p:cNvSpPr>
            <a:spLocks noGrp="1"/>
          </p:cNvSpPr>
          <p:nvPr>
            <p:ph type="ftr" sz="quarter" idx="12"/>
          </p:nvPr>
        </p:nvSpPr>
        <p:spPr/>
        <p:txBody>
          <a:bodyPr/>
          <a:lstStyle/>
          <a:p>
            <a:endParaRPr lang="nl-NL" dirty="0">
              <a:solidFill>
                <a:srgbClr val="F8F8F8"/>
              </a:solidFill>
            </a:endParaRPr>
          </a:p>
        </p:txBody>
      </p:sp>
    </p:spTree>
    <p:extLst>
      <p:ext uri="{BB962C8B-B14F-4D97-AF65-F5344CB8AC3E}">
        <p14:creationId xmlns:p14="http://schemas.microsoft.com/office/powerpoint/2010/main" val="38254969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9" name="Tijdelijke aanduiding voor inhoud 8"/>
          <p:cNvSpPr>
            <a:spLocks noGrp="1"/>
          </p:cNvSpPr>
          <p:nvPr>
            <p:ph idx="1"/>
          </p:nvPr>
        </p:nvSpPr>
        <p:spPr>
          <a:xfrm>
            <a:off x="609600" y="1524000"/>
            <a:ext cx="10972800" cy="4572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14" name="Tijdelijke aanduiding voor datum 13"/>
          <p:cNvSpPr>
            <a:spLocks noGrp="1"/>
          </p:cNvSpPr>
          <p:nvPr>
            <p:ph type="dt" sz="half" idx="14"/>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15" name="Tijdelijke aanduiding voor dianummer 14"/>
          <p:cNvSpPr>
            <a:spLocks noGrp="1"/>
          </p:cNvSpPr>
          <p:nvPr>
            <p:ph type="sldNum" sz="quarter" idx="15"/>
          </p:nvPr>
        </p:nvSpPr>
        <p:spPr/>
        <p:txBody>
          <a:bodyPr/>
          <a:lstStyle>
            <a:lvl1pPr algn="ctr">
              <a:defRPr/>
            </a:lvl1pPr>
          </a:lstStyle>
          <a:p>
            <a:fld id="{C62620BE-B2D6-4AA7-9ADE-024A9D505800}" type="slidenum">
              <a:rPr lang="nl-NL" smtClean="0">
                <a:solidFill>
                  <a:srgbClr val="F8F8F8"/>
                </a:solidFill>
              </a:rPr>
              <a:pPr/>
              <a:t>‹nr.›</a:t>
            </a:fld>
            <a:endParaRPr lang="nl-NL" dirty="0">
              <a:solidFill>
                <a:srgbClr val="F8F8F8"/>
              </a:solidFill>
            </a:endParaRPr>
          </a:p>
        </p:txBody>
      </p:sp>
      <p:sp>
        <p:nvSpPr>
          <p:cNvPr id="16" name="Tijdelijke aanduiding voor voettekst 15"/>
          <p:cNvSpPr>
            <a:spLocks noGrp="1"/>
          </p:cNvSpPr>
          <p:nvPr>
            <p:ph type="ftr" sz="quarter" idx="16"/>
          </p:nvPr>
        </p:nvSpPr>
        <p:spPr/>
        <p:txBody>
          <a:bodyPr/>
          <a:lstStyle/>
          <a:p>
            <a:endParaRPr lang="nl-NL" dirty="0">
              <a:solidFill>
                <a:srgbClr val="F8F8F8"/>
              </a:solidFill>
            </a:endParaRPr>
          </a:p>
        </p:txBody>
      </p:sp>
      <p:sp>
        <p:nvSpPr>
          <p:cNvPr id="17" name="Titel 16"/>
          <p:cNvSpPr>
            <a:spLocks noGrp="1"/>
          </p:cNvSpPr>
          <p:nvPr>
            <p:ph type="title"/>
          </p:nvPr>
        </p:nvSpPr>
        <p:spPr/>
        <p:txBody>
          <a:bodyPr rtlCol="0" anchor="b" anchorCtr="0"/>
          <a:lstStyle/>
          <a:p>
            <a:r>
              <a:rPr kumimoji="0" lang="nl-NL" smtClean="0"/>
              <a:t>Klik om de stijl te bewerken</a:t>
            </a:r>
            <a:endParaRPr kumimoji="0" lang="en-US"/>
          </a:p>
        </p:txBody>
      </p:sp>
    </p:spTree>
    <p:extLst>
      <p:ext uri="{BB962C8B-B14F-4D97-AF65-F5344CB8AC3E}">
        <p14:creationId xmlns:p14="http://schemas.microsoft.com/office/powerpoint/2010/main" val="38894045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5" name="Tijdelijke aanduiding voor voettekst 4"/>
          <p:cNvSpPr>
            <a:spLocks noGrp="1"/>
          </p:cNvSpPr>
          <p:nvPr>
            <p:ph type="ftr" sz="quarter" idx="11"/>
          </p:nvPr>
        </p:nvSpPr>
        <p:spPr/>
        <p:txBody>
          <a:bodyPr/>
          <a:lstStyle/>
          <a:p>
            <a:endParaRPr lang="nl-NL" dirty="0">
              <a:solidFill>
                <a:srgbClr val="F8F8F8"/>
              </a:solidFill>
            </a:endParaRPr>
          </a:p>
        </p:txBody>
      </p:sp>
      <p:sp>
        <p:nvSpPr>
          <p:cNvPr id="6" name="Tijdelijke aanduiding voor dianummer 5"/>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2" name="Titel 1"/>
          <p:cNvSpPr>
            <a:spLocks noGrp="1"/>
          </p:cNvSpPr>
          <p:nvPr>
            <p:ph type="title"/>
          </p:nvPr>
        </p:nvSpPr>
        <p:spPr>
          <a:xfrm>
            <a:off x="914400" y="3505200"/>
            <a:ext cx="105664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nl-NL" smtClean="0"/>
              <a:t>Klik om de stijl te bewerken</a:t>
            </a:r>
            <a:endParaRPr kumimoji="0" lang="en-US"/>
          </a:p>
        </p:txBody>
      </p:sp>
      <p:sp>
        <p:nvSpPr>
          <p:cNvPr id="3" name="Tijdelijke aanduiding voor tekst 2"/>
          <p:cNvSpPr>
            <a:spLocks noGrp="1"/>
          </p:cNvSpPr>
          <p:nvPr>
            <p:ph type="body" idx="1"/>
          </p:nvPr>
        </p:nvSpPr>
        <p:spPr>
          <a:xfrm>
            <a:off x="914400" y="4958864"/>
            <a:ext cx="105664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nl-NL" smtClean="0"/>
              <a:t>Klik om de modelstijlen te bewerken</a:t>
            </a:r>
          </a:p>
        </p:txBody>
      </p:sp>
      <p:cxnSp>
        <p:nvCxnSpPr>
          <p:cNvPr id="7" name="Rechte verbindingslijn 6"/>
          <p:cNvCxnSpPr/>
          <p:nvPr/>
        </p:nvCxnSpPr>
        <p:spPr>
          <a:xfrm>
            <a:off x="914400" y="4916993"/>
            <a:ext cx="105664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9563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6" name="Tijdelijke aanduiding voor voettekst 5"/>
          <p:cNvSpPr>
            <a:spLocks noGrp="1"/>
          </p:cNvSpPr>
          <p:nvPr>
            <p:ph type="ftr" sz="quarter" idx="11"/>
          </p:nvPr>
        </p:nvSpPr>
        <p:spPr/>
        <p:txBody>
          <a:bodyPr/>
          <a:lstStyle/>
          <a:p>
            <a:endParaRPr lang="nl-NL" dirty="0">
              <a:solidFill>
                <a:srgbClr val="F8F8F8"/>
              </a:solidFill>
            </a:endParaRPr>
          </a:p>
        </p:txBody>
      </p:sp>
      <p:sp>
        <p:nvSpPr>
          <p:cNvPr id="7" name="Tijdelijke aanduiding voor dianummer 6"/>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2" name="Titel 1"/>
          <p:cNvSpPr>
            <a:spLocks noGrp="1"/>
          </p:cNvSpPr>
          <p:nvPr>
            <p:ph type="title"/>
          </p:nvPr>
        </p:nvSpPr>
        <p:spPr/>
        <p:txBody>
          <a:bodyPr/>
          <a:lstStyle/>
          <a:p>
            <a:r>
              <a:rPr kumimoji="0" lang="nl-NL" smtClean="0"/>
              <a:t>Klik om de stijl te bewerken</a:t>
            </a:r>
            <a:endParaRPr kumimoji="0" lang="en-US"/>
          </a:p>
        </p:txBody>
      </p:sp>
      <p:sp>
        <p:nvSpPr>
          <p:cNvPr id="11" name="Tijdelijke aanduiding voor inhoud 10"/>
          <p:cNvSpPr>
            <a:spLocks noGrp="1"/>
          </p:cNvSpPr>
          <p:nvPr>
            <p:ph sz="half" idx="1"/>
          </p:nvPr>
        </p:nvSpPr>
        <p:spPr>
          <a:xfrm>
            <a:off x="609600" y="1524000"/>
            <a:ext cx="5413248" cy="4572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13" name="Tijdelijke aanduiding voor inhoud 12"/>
          <p:cNvSpPr>
            <a:spLocks noGrp="1"/>
          </p:cNvSpPr>
          <p:nvPr>
            <p:ph sz="half" idx="2"/>
          </p:nvPr>
        </p:nvSpPr>
        <p:spPr>
          <a:xfrm>
            <a:off x="6197600" y="1524000"/>
            <a:ext cx="5413248" cy="4572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Tree>
    <p:extLst>
      <p:ext uri="{BB962C8B-B14F-4D97-AF65-F5344CB8AC3E}">
        <p14:creationId xmlns:p14="http://schemas.microsoft.com/office/powerpoint/2010/main" val="775799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445FC3E-17CA-4D99-8314-FB06F342E853}" type="datetimeFigureOut">
              <a:rPr lang="nl-NL" smtClean="0"/>
              <a:t>29-6-2015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00605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9" name="Tijdelijke aanduiding voor dianummer 8"/>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8" name="Tijdelijke aanduiding voor voettekst 7"/>
          <p:cNvSpPr>
            <a:spLocks noGrp="1"/>
          </p:cNvSpPr>
          <p:nvPr>
            <p:ph type="ftr" sz="quarter" idx="11"/>
          </p:nvPr>
        </p:nvSpPr>
        <p:spPr/>
        <p:txBody>
          <a:bodyPr/>
          <a:lstStyle/>
          <a:p>
            <a:endParaRPr lang="nl-NL" dirty="0">
              <a:solidFill>
                <a:srgbClr val="F8F8F8"/>
              </a:solidFill>
            </a:endParaRPr>
          </a:p>
        </p:txBody>
      </p:sp>
      <p:sp>
        <p:nvSpPr>
          <p:cNvPr id="7" name="Tijdelijke aanduiding voor datum 6"/>
          <p:cNvSpPr>
            <a:spLocks noGrp="1"/>
          </p:cNvSpPr>
          <p:nvPr>
            <p:ph type="dt" sz="half" idx="10"/>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3" name="Tijdelijke aanduiding voor tekst 2"/>
          <p:cNvSpPr>
            <a:spLocks noGrp="1"/>
          </p:cNvSpPr>
          <p:nvPr>
            <p:ph type="body" idx="1"/>
          </p:nvPr>
        </p:nvSpPr>
        <p:spPr>
          <a:xfrm>
            <a:off x="609600" y="1399593"/>
            <a:ext cx="5386917"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sp>
        <p:nvSpPr>
          <p:cNvPr id="32" name="Tijdelijke aanduiding voor inhoud 31"/>
          <p:cNvSpPr>
            <a:spLocks noGrp="1"/>
          </p:cNvSpPr>
          <p:nvPr>
            <p:ph sz="half" idx="2"/>
          </p:nvPr>
        </p:nvSpPr>
        <p:spPr>
          <a:xfrm>
            <a:off x="609600" y="2201896"/>
            <a:ext cx="5384800" cy="3913632"/>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34" name="Tijdelijke aanduiding voor inhoud 33"/>
          <p:cNvSpPr>
            <a:spLocks noGrp="1"/>
          </p:cNvSpPr>
          <p:nvPr>
            <p:ph sz="quarter" idx="4"/>
          </p:nvPr>
        </p:nvSpPr>
        <p:spPr>
          <a:xfrm>
            <a:off x="6199717" y="2201896"/>
            <a:ext cx="5384800" cy="3913632"/>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2" name="Titel 1"/>
          <p:cNvSpPr>
            <a:spLocks noGrp="1"/>
          </p:cNvSpPr>
          <p:nvPr>
            <p:ph type="title"/>
          </p:nvPr>
        </p:nvSpPr>
        <p:spPr>
          <a:xfrm>
            <a:off x="609600" y="155448"/>
            <a:ext cx="10972800" cy="1143000"/>
          </a:xfrm>
        </p:spPr>
        <p:txBody>
          <a:bodyPr anchor="b" anchorCtr="0"/>
          <a:lstStyle>
            <a:lvl1pPr>
              <a:defRPr/>
            </a:lvl1pPr>
          </a:lstStyle>
          <a:p>
            <a:r>
              <a:rPr kumimoji="0" lang="nl-NL" smtClean="0"/>
              <a:t>Klik om de stijl te bewerken</a:t>
            </a:r>
            <a:endParaRPr kumimoji="0" lang="en-US"/>
          </a:p>
        </p:txBody>
      </p:sp>
      <p:sp>
        <p:nvSpPr>
          <p:cNvPr id="12" name="Tijdelijke aanduiding voor tekst 11"/>
          <p:cNvSpPr>
            <a:spLocks noGrp="1"/>
          </p:cNvSpPr>
          <p:nvPr>
            <p:ph type="body" idx="3"/>
          </p:nvPr>
        </p:nvSpPr>
        <p:spPr>
          <a:xfrm>
            <a:off x="6197600" y="1399593"/>
            <a:ext cx="5386917"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cxnSp>
        <p:nvCxnSpPr>
          <p:cNvPr id="10" name="Rechte verbindingslijn 9"/>
          <p:cNvCxnSpPr/>
          <p:nvPr/>
        </p:nvCxnSpPr>
        <p:spPr>
          <a:xfrm>
            <a:off x="750593"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p:nvCxnSpPr>
        <p:spPr>
          <a:xfrm>
            <a:off x="6339840"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9524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4" name="Tijdelijke aanduiding voor voettekst 3"/>
          <p:cNvSpPr>
            <a:spLocks noGrp="1"/>
          </p:cNvSpPr>
          <p:nvPr>
            <p:ph type="ftr" sz="quarter" idx="11"/>
          </p:nvPr>
        </p:nvSpPr>
        <p:spPr/>
        <p:txBody>
          <a:bodyPr/>
          <a:lstStyle/>
          <a:p>
            <a:endParaRPr lang="nl-NL" dirty="0">
              <a:solidFill>
                <a:srgbClr val="F8F8F8"/>
              </a:solidFill>
            </a:endParaRPr>
          </a:p>
        </p:txBody>
      </p:sp>
      <p:sp>
        <p:nvSpPr>
          <p:cNvPr id="5" name="Tijdelijke aanduiding voor dianummer 4"/>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2" name="Titel 1"/>
          <p:cNvSpPr>
            <a:spLocks noGrp="1"/>
          </p:cNvSpPr>
          <p:nvPr>
            <p:ph type="title"/>
          </p:nvPr>
        </p:nvSpPr>
        <p:spPr/>
        <p:txBody>
          <a:bodyPr/>
          <a:lstStyle/>
          <a:p>
            <a:r>
              <a:rPr kumimoji="0" lang="nl-NL" smtClean="0"/>
              <a:t>Klik om de stijl te bewerken</a:t>
            </a:r>
            <a:endParaRPr kumimoji="0" lang="en-US"/>
          </a:p>
        </p:txBody>
      </p:sp>
    </p:spTree>
    <p:extLst>
      <p:ext uri="{BB962C8B-B14F-4D97-AF65-F5344CB8AC3E}">
        <p14:creationId xmlns:p14="http://schemas.microsoft.com/office/powerpoint/2010/main" val="41132345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3" name="Tijdelijke aanduiding voor voettekst 2"/>
          <p:cNvSpPr>
            <a:spLocks noGrp="1"/>
          </p:cNvSpPr>
          <p:nvPr>
            <p:ph type="ftr" sz="quarter" idx="11"/>
          </p:nvPr>
        </p:nvSpPr>
        <p:spPr/>
        <p:txBody>
          <a:bodyPr/>
          <a:lstStyle/>
          <a:p>
            <a:endParaRPr lang="nl-NL" dirty="0">
              <a:solidFill>
                <a:srgbClr val="F8F8F8"/>
              </a:solidFill>
            </a:endParaRPr>
          </a:p>
        </p:txBody>
      </p:sp>
      <p:sp>
        <p:nvSpPr>
          <p:cNvPr id="4" name="Tijdelijke aanduiding voor dianummer 3"/>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Tree>
    <p:extLst>
      <p:ext uri="{BB962C8B-B14F-4D97-AF65-F5344CB8AC3E}">
        <p14:creationId xmlns:p14="http://schemas.microsoft.com/office/powerpoint/2010/main" val="38900606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29" name="Tijdelijke aanduiding voor inhoud 28"/>
          <p:cNvSpPr>
            <a:spLocks noGrp="1"/>
          </p:cNvSpPr>
          <p:nvPr>
            <p:ph sz="quarter" idx="1"/>
          </p:nvPr>
        </p:nvSpPr>
        <p:spPr>
          <a:xfrm>
            <a:off x="609600" y="457200"/>
            <a:ext cx="8331200" cy="5715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3" name="Tijdelijke aanduiding voor tekst 2"/>
          <p:cNvSpPr>
            <a:spLocks noGrp="1"/>
          </p:cNvSpPr>
          <p:nvPr>
            <p:ph type="body" idx="2"/>
          </p:nvPr>
        </p:nvSpPr>
        <p:spPr>
          <a:xfrm>
            <a:off x="9042400" y="1600200"/>
            <a:ext cx="2645664"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nl-NL" smtClean="0"/>
              <a:t>Klik om de modelstijlen te bewerken</a:t>
            </a:r>
          </a:p>
        </p:txBody>
      </p:sp>
      <p:sp>
        <p:nvSpPr>
          <p:cNvPr id="31" name="Titel 30"/>
          <p:cNvSpPr>
            <a:spLocks noGrp="1"/>
          </p:cNvSpPr>
          <p:nvPr>
            <p:ph type="title"/>
          </p:nvPr>
        </p:nvSpPr>
        <p:spPr>
          <a:xfrm>
            <a:off x="9042400" y="457200"/>
            <a:ext cx="26416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nl-NL" smtClean="0"/>
              <a:t>Klik om de stijl te bewerken</a:t>
            </a:r>
            <a:endParaRPr kumimoji="0" lang="en-US"/>
          </a:p>
        </p:txBody>
      </p:sp>
      <p:sp>
        <p:nvSpPr>
          <p:cNvPr id="8" name="Tijdelijke aanduiding voor datum 7"/>
          <p:cNvSpPr>
            <a:spLocks noGrp="1"/>
          </p:cNvSpPr>
          <p:nvPr>
            <p:ph type="dt" sz="half" idx="14"/>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9" name="Tijdelijke aanduiding voor dianummer 8"/>
          <p:cNvSpPr>
            <a:spLocks noGrp="1"/>
          </p:cNvSpPr>
          <p:nvPr>
            <p:ph type="sldNum" sz="quarter" idx="15"/>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10" name="Tijdelijke aanduiding voor voettekst 9"/>
          <p:cNvSpPr>
            <a:spLocks noGrp="1"/>
          </p:cNvSpPr>
          <p:nvPr>
            <p:ph type="ftr" sz="quarter" idx="16"/>
          </p:nvPr>
        </p:nvSpPr>
        <p:spPr/>
        <p:txBody>
          <a:bodyPr/>
          <a:lstStyle/>
          <a:p>
            <a:endParaRPr lang="nl-NL" dirty="0">
              <a:solidFill>
                <a:srgbClr val="F8F8F8"/>
              </a:solidFill>
            </a:endParaRPr>
          </a:p>
        </p:txBody>
      </p:sp>
    </p:spTree>
    <p:extLst>
      <p:ext uri="{BB962C8B-B14F-4D97-AF65-F5344CB8AC3E}">
        <p14:creationId xmlns:p14="http://schemas.microsoft.com/office/powerpoint/2010/main" val="6596778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839200" y="457200"/>
            <a:ext cx="2743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nl-NL" smtClean="0"/>
              <a:t>Klik om de stijl te bewerken</a:t>
            </a:r>
            <a:endParaRPr kumimoji="0" lang="en-US"/>
          </a:p>
        </p:txBody>
      </p:sp>
      <p:sp>
        <p:nvSpPr>
          <p:cNvPr id="3" name="Tijdelijke aanduiding voor afbeelding 2"/>
          <p:cNvSpPr>
            <a:spLocks noGrp="1"/>
          </p:cNvSpPr>
          <p:nvPr>
            <p:ph type="pic" idx="1"/>
          </p:nvPr>
        </p:nvSpPr>
        <p:spPr>
          <a:xfrm>
            <a:off x="609600" y="457200"/>
            <a:ext cx="80264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nl-NL" dirty="0" smtClean="0"/>
              <a:t>Klik op het pictogram als u een afbeelding wilt toevoegen</a:t>
            </a:r>
            <a:endParaRPr kumimoji="0" lang="en-US" dirty="0"/>
          </a:p>
        </p:txBody>
      </p:sp>
      <p:sp>
        <p:nvSpPr>
          <p:cNvPr id="4" name="Tijdelijke aanduiding voor tekst 3"/>
          <p:cNvSpPr>
            <a:spLocks noGrp="1"/>
          </p:cNvSpPr>
          <p:nvPr>
            <p:ph type="body" sz="half" idx="2"/>
          </p:nvPr>
        </p:nvSpPr>
        <p:spPr>
          <a:xfrm>
            <a:off x="8839200" y="1600200"/>
            <a:ext cx="27432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nl-NL" smtClean="0"/>
              <a:t>Klik om de modelstijlen te bewerken</a:t>
            </a:r>
          </a:p>
        </p:txBody>
      </p:sp>
      <p:sp>
        <p:nvSpPr>
          <p:cNvPr id="8" name="Tijdelijke aanduiding voor datum 7"/>
          <p:cNvSpPr>
            <a:spLocks noGrp="1"/>
          </p:cNvSpPr>
          <p:nvPr>
            <p:ph type="dt" sz="half" idx="10"/>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9" name="Tijdelijke aanduiding voor dianummer 8"/>
          <p:cNvSpPr>
            <a:spLocks noGrp="1"/>
          </p:cNvSpPr>
          <p:nvPr>
            <p:ph type="sldNum" sz="quarter" idx="11"/>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
        <p:nvSpPr>
          <p:cNvPr id="10" name="Tijdelijke aanduiding voor voettekst 9"/>
          <p:cNvSpPr>
            <a:spLocks noGrp="1"/>
          </p:cNvSpPr>
          <p:nvPr>
            <p:ph type="ftr" sz="quarter" idx="12"/>
          </p:nvPr>
        </p:nvSpPr>
        <p:spPr/>
        <p:txBody>
          <a:bodyPr/>
          <a:lstStyle/>
          <a:p>
            <a:endParaRPr lang="nl-NL" dirty="0">
              <a:solidFill>
                <a:srgbClr val="F8F8F8"/>
              </a:solidFill>
            </a:endParaRPr>
          </a:p>
        </p:txBody>
      </p:sp>
    </p:spTree>
    <p:extLst>
      <p:ext uri="{BB962C8B-B14F-4D97-AF65-F5344CB8AC3E}">
        <p14:creationId xmlns:p14="http://schemas.microsoft.com/office/powerpoint/2010/main" val="2828065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5" name="Tijdelijke aanduiding voor voettekst 4"/>
          <p:cNvSpPr>
            <a:spLocks noGrp="1"/>
          </p:cNvSpPr>
          <p:nvPr>
            <p:ph type="ftr" sz="quarter" idx="11"/>
          </p:nvPr>
        </p:nvSpPr>
        <p:spPr/>
        <p:txBody>
          <a:bodyPr/>
          <a:lstStyle/>
          <a:p>
            <a:endParaRPr lang="nl-NL" dirty="0">
              <a:solidFill>
                <a:srgbClr val="F8F8F8"/>
              </a:solidFill>
            </a:endParaRPr>
          </a:p>
        </p:txBody>
      </p:sp>
      <p:sp>
        <p:nvSpPr>
          <p:cNvPr id="6" name="Tijdelijke aanduiding voor dianummer 5"/>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Tree>
    <p:extLst>
      <p:ext uri="{BB962C8B-B14F-4D97-AF65-F5344CB8AC3E}">
        <p14:creationId xmlns:p14="http://schemas.microsoft.com/office/powerpoint/2010/main" val="13849246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5" name="Tijdelijke aanduiding voor voettekst 4"/>
          <p:cNvSpPr>
            <a:spLocks noGrp="1"/>
          </p:cNvSpPr>
          <p:nvPr>
            <p:ph type="ftr" sz="quarter" idx="11"/>
          </p:nvPr>
        </p:nvSpPr>
        <p:spPr/>
        <p:txBody>
          <a:bodyPr/>
          <a:lstStyle/>
          <a:p>
            <a:endParaRPr lang="nl-NL" dirty="0">
              <a:solidFill>
                <a:srgbClr val="F8F8F8"/>
              </a:solidFill>
            </a:endParaRPr>
          </a:p>
        </p:txBody>
      </p:sp>
      <p:sp>
        <p:nvSpPr>
          <p:cNvPr id="6" name="Tijdelijke aanduiding voor dianummer 5"/>
          <p:cNvSpPr>
            <a:spLocks noGrp="1"/>
          </p:cNvSpPr>
          <p:nvPr>
            <p:ph type="sldNum" sz="quarter" idx="12"/>
          </p:nvPr>
        </p:nvSpPr>
        <p:spPr/>
        <p:txBody>
          <a:bodyPr/>
          <a:lstStyle/>
          <a:p>
            <a:fld id="{C62620BE-B2D6-4AA7-9ADE-024A9D505800}" type="slidenum">
              <a:rPr lang="nl-NL" smtClean="0">
                <a:solidFill>
                  <a:srgbClr val="F8F8F8"/>
                </a:solidFill>
              </a:rPr>
              <a:pPr/>
              <a:t>‹nr.›</a:t>
            </a:fld>
            <a:endParaRPr lang="nl-NL" dirty="0">
              <a:solidFill>
                <a:srgbClr val="F8F8F8"/>
              </a:solidFill>
            </a:endParaRPr>
          </a:p>
        </p:txBody>
      </p:sp>
    </p:spTree>
    <p:extLst>
      <p:ext uri="{BB962C8B-B14F-4D97-AF65-F5344CB8AC3E}">
        <p14:creationId xmlns:p14="http://schemas.microsoft.com/office/powerpoint/2010/main" val="30144971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nl-NL" smtClean="0"/>
              <a:t>Klik om de stijl te bewerken</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37707704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
        <p:nvSpPr>
          <p:cNvPr id="7" name="Title 6"/>
          <p:cNvSpPr>
            <a:spLocks noGrp="1"/>
          </p:cNvSpPr>
          <p:nvPr>
            <p:ph type="title"/>
          </p:nvPr>
        </p:nvSpPr>
        <p:spPr/>
        <p:txBody>
          <a:bodyPr/>
          <a:lstStyle/>
          <a:p>
            <a:r>
              <a:rPr lang="nl-NL" smtClean="0"/>
              <a:t>Klik om de stijl te bewerken</a:t>
            </a:r>
            <a:endParaRPr lang="en-US"/>
          </a:p>
        </p:txBody>
      </p:sp>
    </p:spTree>
    <p:extLst>
      <p:ext uri="{BB962C8B-B14F-4D97-AF65-F5344CB8AC3E}">
        <p14:creationId xmlns:p14="http://schemas.microsoft.com/office/powerpoint/2010/main" val="8238492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nl-NL" smtClean="0"/>
              <a:t>Klik om de stijl te bewerken</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339018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445FC3E-17CA-4D99-8314-FB06F342E853}" type="datetimeFigureOut">
              <a:rPr lang="nl-NL" smtClean="0"/>
              <a:t>29-6-2015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7366462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5" name="Date Placeholder 4"/>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6" name="Footer Placeholder 5"/>
          <p:cNvSpPr>
            <a:spLocks noGrp="1"/>
          </p:cNvSpPr>
          <p:nvPr>
            <p:ph type="ftr" sz="quarter" idx="11"/>
          </p:nvPr>
        </p:nvSpPr>
        <p:spPr/>
        <p:txBody>
          <a:bodyPr/>
          <a:lstStyle/>
          <a:p>
            <a:endParaRPr lang="nl-NL">
              <a:solidFill>
                <a:srgbClr val="073E87"/>
              </a:solidFill>
            </a:endParaRPr>
          </a:p>
        </p:txBody>
      </p:sp>
      <p:sp>
        <p:nvSpPr>
          <p:cNvPr id="7" name="Slide Number Placeholder 6"/>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
        <p:nvSpPr>
          <p:cNvPr id="9" name="Content Placeholder 8"/>
          <p:cNvSpPr>
            <a:spLocks noGrp="1"/>
          </p:cNvSpPr>
          <p:nvPr>
            <p:ph sz="quarter" idx="13"/>
          </p:nvPr>
        </p:nvSpPr>
        <p:spPr>
          <a:xfrm>
            <a:off x="902207" y="2679192"/>
            <a:ext cx="5096256" cy="34472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5556249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8" name="Footer Placeholder 7"/>
          <p:cNvSpPr>
            <a:spLocks noGrp="1"/>
          </p:cNvSpPr>
          <p:nvPr>
            <p:ph type="ftr" sz="quarter" idx="11"/>
          </p:nvPr>
        </p:nvSpPr>
        <p:spPr/>
        <p:txBody>
          <a:bodyPr/>
          <a:lstStyle/>
          <a:p>
            <a:endParaRPr lang="nl-NL">
              <a:solidFill>
                <a:srgbClr val="073E87"/>
              </a:solidFill>
            </a:endParaRPr>
          </a:p>
        </p:txBody>
      </p:sp>
      <p:sp>
        <p:nvSpPr>
          <p:cNvPr id="9" name="Slide Number Placeholder 8"/>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30223299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Date Placeholder 2"/>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4" name="Footer Placeholder 3"/>
          <p:cNvSpPr>
            <a:spLocks noGrp="1"/>
          </p:cNvSpPr>
          <p:nvPr>
            <p:ph type="ftr" sz="quarter" idx="11"/>
          </p:nvPr>
        </p:nvSpPr>
        <p:spPr/>
        <p:txBody>
          <a:bodyPr/>
          <a:lstStyle/>
          <a:p>
            <a:endParaRPr lang="nl-NL">
              <a:solidFill>
                <a:srgbClr val="073E87"/>
              </a:solidFill>
            </a:endParaRPr>
          </a:p>
        </p:txBody>
      </p:sp>
      <p:sp>
        <p:nvSpPr>
          <p:cNvPr id="5" name="Slide Number Placeholder 4"/>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39253142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Date Placeholder 1"/>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3" name="Footer Placeholder 2"/>
          <p:cNvSpPr>
            <a:spLocks noGrp="1"/>
          </p:cNvSpPr>
          <p:nvPr>
            <p:ph type="ftr" sz="quarter" idx="11"/>
          </p:nvPr>
        </p:nvSpPr>
        <p:spPr/>
        <p:txBody>
          <a:bodyPr/>
          <a:lstStyle/>
          <a:p>
            <a:endParaRPr lang="nl-NL">
              <a:solidFill>
                <a:srgbClr val="073E87"/>
              </a:solidFill>
            </a:endParaRPr>
          </a:p>
        </p:txBody>
      </p:sp>
      <p:sp>
        <p:nvSpPr>
          <p:cNvPr id="4" name="Slide Number Placeholder 3"/>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29935059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 name="Date Placeholder 4"/>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6" name="Footer Placeholder 5"/>
          <p:cNvSpPr>
            <a:spLocks noGrp="1"/>
          </p:cNvSpPr>
          <p:nvPr>
            <p:ph type="ftr" sz="quarter" idx="11"/>
          </p:nvPr>
        </p:nvSpPr>
        <p:spPr/>
        <p:txBody>
          <a:bodyPr/>
          <a:lstStyle/>
          <a:p>
            <a:endParaRPr lang="nl-NL">
              <a:solidFill>
                <a:srgbClr val="073E87"/>
              </a:solidFill>
            </a:endParaRPr>
          </a:p>
        </p:txBody>
      </p:sp>
      <p:sp>
        <p:nvSpPr>
          <p:cNvPr id="7" name="Slide Number Placeholder 6"/>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nl-NL" smtClean="0"/>
              <a:t>Klik om de stijl te bewerken</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42179254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nl-NL" smtClean="0"/>
              <a:t>Klik om de stijl te bewerken</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6" name="Footer Placeholder 5"/>
          <p:cNvSpPr>
            <a:spLocks noGrp="1"/>
          </p:cNvSpPr>
          <p:nvPr>
            <p:ph type="ftr" sz="quarter" idx="11"/>
          </p:nvPr>
        </p:nvSpPr>
        <p:spPr/>
        <p:txBody>
          <a:bodyPr/>
          <a:lstStyle/>
          <a:p>
            <a:endParaRPr lang="nl-NL">
              <a:solidFill>
                <a:srgbClr val="073E87"/>
              </a:solidFill>
            </a:endParaRPr>
          </a:p>
        </p:txBody>
      </p:sp>
      <p:sp>
        <p:nvSpPr>
          <p:cNvPr id="7" name="Slide Number Placeholder 6"/>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Tree>
    <p:extLst>
      <p:ext uri="{BB962C8B-B14F-4D97-AF65-F5344CB8AC3E}">
        <p14:creationId xmlns:p14="http://schemas.microsoft.com/office/powerpoint/2010/main" val="19468689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spTree>
    <p:extLst>
      <p:ext uri="{BB962C8B-B14F-4D97-AF65-F5344CB8AC3E}">
        <p14:creationId xmlns:p14="http://schemas.microsoft.com/office/powerpoint/2010/main" val="41301405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10"/>
          </p:nvPr>
        </p:nvSpPr>
        <p:spPr/>
        <p:txBody>
          <a:body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5" name="Footer Placeholder 4"/>
          <p:cNvSpPr>
            <a:spLocks noGrp="1"/>
          </p:cNvSpPr>
          <p:nvPr>
            <p:ph type="ftr" sz="quarter" idx="11"/>
          </p:nvPr>
        </p:nvSpPr>
        <p:spPr/>
        <p:txBody>
          <a:bodyPr/>
          <a:lstStyle/>
          <a:p>
            <a:endParaRPr lang="nl-NL">
              <a:solidFill>
                <a:srgbClr val="073E87"/>
              </a:solidFill>
            </a:endParaRPr>
          </a:p>
        </p:txBody>
      </p:sp>
      <p:sp>
        <p:nvSpPr>
          <p:cNvPr id="6" name="Slide Number Placeholder 5"/>
          <p:cNvSpPr>
            <a:spLocks noGrp="1"/>
          </p:cNvSpPr>
          <p:nvPr>
            <p:ph type="sldNum" sz="quarter" idx="12"/>
          </p:nvPr>
        </p:nvSpPr>
        <p:spPr/>
        <p:txBody>
          <a:bodyPr/>
          <a:lstStyle/>
          <a:p>
            <a:fld id="{9D5EB1E9-B299-42E4-9CF3-3038A2F6EA82}" type="slidenum">
              <a:rPr lang="nl-NL" smtClean="0">
                <a:solidFill>
                  <a:srgbClr val="073E87"/>
                </a:solidFill>
              </a:rPr>
              <a:pPr/>
              <a:t>‹nr.›</a:t>
            </a:fld>
            <a:endParaRPr lang="nl-NL">
              <a:solidFill>
                <a:srgbClr val="073E87"/>
              </a:solidFill>
            </a:endParaRPr>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nl-NL" smtClean="0"/>
              <a:t>Klik om de stijl te bewerken</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40909903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6993163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26296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73529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987009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3863153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488359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4109176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6050349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7385355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189168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8670793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1648277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30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8245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6" name="PlaceHolder 2"/>
          <p:cNvSpPr>
            <a:spLocks noGrp="1"/>
          </p:cNvSpPr>
          <p:nvPr>
            <p:ph type="subTitle"/>
          </p:nvPr>
        </p:nvSpPr>
        <p:spPr>
          <a:xfrm>
            <a:off x="609600" y="1600200"/>
            <a:ext cx="10972320" cy="45255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526069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8" name="PlaceHolder 2"/>
          <p:cNvSpPr>
            <a:spLocks noGrp="1"/>
          </p:cNvSpPr>
          <p:nvPr>
            <p:ph type="body"/>
          </p:nvPr>
        </p:nvSpPr>
        <p:spPr>
          <a:xfrm>
            <a:off x="609600" y="1600200"/>
            <a:ext cx="10972320" cy="4525560"/>
          </a:xfrm>
          <a:prstGeom prst="rect">
            <a:avLst/>
          </a:prstGeom>
        </p:spPr>
        <p:txBody>
          <a:bodyPr lIns="0" tIns="0" rIns="0" bIns="0"/>
          <a:lstStyle/>
          <a:p>
            <a:endParaRPr/>
          </a:p>
        </p:txBody>
      </p:sp>
    </p:spTree>
    <p:extLst>
      <p:ext uri="{BB962C8B-B14F-4D97-AF65-F5344CB8AC3E}">
        <p14:creationId xmlns:p14="http://schemas.microsoft.com/office/powerpoint/2010/main" val="10017017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10" name="PlaceHolder 2"/>
          <p:cNvSpPr>
            <a:spLocks noGrp="1"/>
          </p:cNvSpPr>
          <p:nvPr>
            <p:ph type="body"/>
          </p:nvPr>
        </p:nvSpPr>
        <p:spPr>
          <a:xfrm>
            <a:off x="609600" y="1600200"/>
            <a:ext cx="5354400" cy="4525560"/>
          </a:xfrm>
          <a:prstGeom prst="rect">
            <a:avLst/>
          </a:prstGeom>
        </p:spPr>
        <p:txBody>
          <a:bodyPr lIns="0" tIns="0" rIns="0" bIns="0"/>
          <a:lstStyle/>
          <a:p>
            <a:endParaRPr/>
          </a:p>
        </p:txBody>
      </p:sp>
      <p:sp>
        <p:nvSpPr>
          <p:cNvPr id="11" name="PlaceHolder 3"/>
          <p:cNvSpPr>
            <a:spLocks noGrp="1"/>
          </p:cNvSpPr>
          <p:nvPr>
            <p:ph type="body"/>
          </p:nvPr>
        </p:nvSpPr>
        <p:spPr>
          <a:xfrm>
            <a:off x="6232320" y="1600200"/>
            <a:ext cx="5354400" cy="4525560"/>
          </a:xfrm>
          <a:prstGeom prst="rect">
            <a:avLst/>
          </a:prstGeom>
        </p:spPr>
        <p:txBody>
          <a:bodyPr lIns="0" tIns="0" rIns="0" bIns="0"/>
          <a:lstStyle/>
          <a:p>
            <a:endParaRPr/>
          </a:p>
        </p:txBody>
      </p:sp>
    </p:spTree>
    <p:extLst>
      <p:ext uri="{BB962C8B-B14F-4D97-AF65-F5344CB8AC3E}">
        <p14:creationId xmlns:p14="http://schemas.microsoft.com/office/powerpoint/2010/main" val="27758558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Tree>
    <p:extLst>
      <p:ext uri="{BB962C8B-B14F-4D97-AF65-F5344CB8AC3E}">
        <p14:creationId xmlns:p14="http://schemas.microsoft.com/office/powerpoint/2010/main" val="34657244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600" y="274680"/>
            <a:ext cx="10972320" cy="52977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4623209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15"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16" name="PlaceHolder 3"/>
          <p:cNvSpPr>
            <a:spLocks noGrp="1"/>
          </p:cNvSpPr>
          <p:nvPr>
            <p:ph type="body"/>
          </p:nvPr>
        </p:nvSpPr>
        <p:spPr>
          <a:xfrm>
            <a:off x="609600" y="3964320"/>
            <a:ext cx="5354400" cy="2158560"/>
          </a:xfrm>
          <a:prstGeom prst="rect">
            <a:avLst/>
          </a:prstGeom>
        </p:spPr>
        <p:txBody>
          <a:bodyPr lIns="0" tIns="0" rIns="0" bIns="0"/>
          <a:lstStyle/>
          <a:p>
            <a:endParaRPr/>
          </a:p>
        </p:txBody>
      </p:sp>
      <p:sp>
        <p:nvSpPr>
          <p:cNvPr id="17" name="PlaceHolder 4"/>
          <p:cNvSpPr>
            <a:spLocks noGrp="1"/>
          </p:cNvSpPr>
          <p:nvPr>
            <p:ph type="body"/>
          </p:nvPr>
        </p:nvSpPr>
        <p:spPr>
          <a:xfrm>
            <a:off x="6232320" y="1600200"/>
            <a:ext cx="5354400" cy="4525560"/>
          </a:xfrm>
          <a:prstGeom prst="rect">
            <a:avLst/>
          </a:prstGeom>
        </p:spPr>
        <p:txBody>
          <a:bodyPr lIns="0" tIns="0" rIns="0" bIns="0"/>
          <a:lstStyle/>
          <a:p>
            <a:endParaRPr/>
          </a:p>
        </p:txBody>
      </p:sp>
    </p:spTree>
    <p:extLst>
      <p:ext uri="{BB962C8B-B14F-4D97-AF65-F5344CB8AC3E}">
        <p14:creationId xmlns:p14="http://schemas.microsoft.com/office/powerpoint/2010/main" val="10113646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19" name="PlaceHolder 2"/>
          <p:cNvSpPr>
            <a:spLocks noGrp="1"/>
          </p:cNvSpPr>
          <p:nvPr>
            <p:ph type="body"/>
          </p:nvPr>
        </p:nvSpPr>
        <p:spPr>
          <a:xfrm>
            <a:off x="609600" y="1600200"/>
            <a:ext cx="5354400" cy="4525560"/>
          </a:xfrm>
          <a:prstGeom prst="rect">
            <a:avLst/>
          </a:prstGeom>
        </p:spPr>
        <p:txBody>
          <a:bodyPr lIns="0" tIns="0" rIns="0" bIns="0"/>
          <a:lstStyle/>
          <a:p>
            <a:endParaRPr/>
          </a:p>
        </p:txBody>
      </p:sp>
      <p:sp>
        <p:nvSpPr>
          <p:cNvPr id="20"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21" name="PlaceHolder 4"/>
          <p:cNvSpPr>
            <a:spLocks noGrp="1"/>
          </p:cNvSpPr>
          <p:nvPr>
            <p:ph type="body"/>
          </p:nvPr>
        </p:nvSpPr>
        <p:spPr>
          <a:xfrm>
            <a:off x="6232320" y="3964320"/>
            <a:ext cx="5354400" cy="2158560"/>
          </a:xfrm>
          <a:prstGeom prst="rect">
            <a:avLst/>
          </a:prstGeom>
        </p:spPr>
        <p:txBody>
          <a:bodyPr lIns="0" tIns="0" rIns="0" bIns="0"/>
          <a:lstStyle/>
          <a:p>
            <a:endParaRPr/>
          </a:p>
        </p:txBody>
      </p:sp>
    </p:spTree>
    <p:extLst>
      <p:ext uri="{BB962C8B-B14F-4D97-AF65-F5344CB8AC3E}">
        <p14:creationId xmlns:p14="http://schemas.microsoft.com/office/powerpoint/2010/main" val="4767986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23"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24"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25" name="PlaceHolder 4"/>
          <p:cNvSpPr>
            <a:spLocks noGrp="1"/>
          </p:cNvSpPr>
          <p:nvPr>
            <p:ph type="body"/>
          </p:nvPr>
        </p:nvSpPr>
        <p:spPr>
          <a:xfrm>
            <a:off x="609600" y="3964320"/>
            <a:ext cx="10972320" cy="2158560"/>
          </a:xfrm>
          <a:prstGeom prst="rect">
            <a:avLst/>
          </a:prstGeom>
        </p:spPr>
        <p:txBody>
          <a:bodyPr lIns="0" tIns="0" rIns="0" bIns="0"/>
          <a:lstStyle/>
          <a:p>
            <a:endParaRPr/>
          </a:p>
        </p:txBody>
      </p:sp>
    </p:spTree>
    <p:extLst>
      <p:ext uri="{BB962C8B-B14F-4D97-AF65-F5344CB8AC3E}">
        <p14:creationId xmlns:p14="http://schemas.microsoft.com/office/powerpoint/2010/main" val="327727627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27" name="PlaceHolder 2"/>
          <p:cNvSpPr>
            <a:spLocks noGrp="1"/>
          </p:cNvSpPr>
          <p:nvPr>
            <p:ph type="body"/>
          </p:nvPr>
        </p:nvSpPr>
        <p:spPr>
          <a:xfrm>
            <a:off x="609600" y="1600200"/>
            <a:ext cx="10972320" cy="2158560"/>
          </a:xfrm>
          <a:prstGeom prst="rect">
            <a:avLst/>
          </a:prstGeom>
        </p:spPr>
        <p:txBody>
          <a:bodyPr lIns="0" tIns="0" rIns="0" bIns="0"/>
          <a:lstStyle/>
          <a:p>
            <a:endParaRPr/>
          </a:p>
        </p:txBody>
      </p:sp>
      <p:sp>
        <p:nvSpPr>
          <p:cNvPr id="28" name="PlaceHolder 3"/>
          <p:cNvSpPr>
            <a:spLocks noGrp="1"/>
          </p:cNvSpPr>
          <p:nvPr>
            <p:ph type="body"/>
          </p:nvPr>
        </p:nvSpPr>
        <p:spPr>
          <a:xfrm>
            <a:off x="609600" y="3964320"/>
            <a:ext cx="10972320" cy="2158560"/>
          </a:xfrm>
          <a:prstGeom prst="rect">
            <a:avLst/>
          </a:prstGeom>
        </p:spPr>
        <p:txBody>
          <a:bodyPr lIns="0" tIns="0" rIns="0" bIns="0"/>
          <a:lstStyle/>
          <a:p>
            <a:endParaRPr/>
          </a:p>
        </p:txBody>
      </p:sp>
    </p:spTree>
    <p:extLst>
      <p:ext uri="{BB962C8B-B14F-4D97-AF65-F5344CB8AC3E}">
        <p14:creationId xmlns:p14="http://schemas.microsoft.com/office/powerpoint/2010/main" val="31622543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600" y="274680"/>
            <a:ext cx="10972320" cy="1142640"/>
          </a:xfrm>
          <a:prstGeom prst="rect">
            <a:avLst/>
          </a:prstGeom>
        </p:spPr>
        <p:txBody>
          <a:bodyPr lIns="0" tIns="0" rIns="0" bIns="0" anchor="ctr"/>
          <a:lstStyle/>
          <a:p>
            <a:endParaRPr/>
          </a:p>
        </p:txBody>
      </p:sp>
      <p:sp>
        <p:nvSpPr>
          <p:cNvPr id="30" name="PlaceHolder 2"/>
          <p:cNvSpPr>
            <a:spLocks noGrp="1"/>
          </p:cNvSpPr>
          <p:nvPr>
            <p:ph type="body"/>
          </p:nvPr>
        </p:nvSpPr>
        <p:spPr>
          <a:xfrm>
            <a:off x="609600" y="1600200"/>
            <a:ext cx="5354400" cy="2158560"/>
          </a:xfrm>
          <a:prstGeom prst="rect">
            <a:avLst/>
          </a:prstGeom>
        </p:spPr>
        <p:txBody>
          <a:bodyPr lIns="0" tIns="0" rIns="0" bIns="0"/>
          <a:lstStyle/>
          <a:p>
            <a:endParaRPr/>
          </a:p>
        </p:txBody>
      </p:sp>
      <p:sp>
        <p:nvSpPr>
          <p:cNvPr id="31" name="PlaceHolder 3"/>
          <p:cNvSpPr>
            <a:spLocks noGrp="1"/>
          </p:cNvSpPr>
          <p:nvPr>
            <p:ph type="body"/>
          </p:nvPr>
        </p:nvSpPr>
        <p:spPr>
          <a:xfrm>
            <a:off x="6232320" y="1600200"/>
            <a:ext cx="5354400" cy="2158560"/>
          </a:xfrm>
          <a:prstGeom prst="rect">
            <a:avLst/>
          </a:prstGeom>
        </p:spPr>
        <p:txBody>
          <a:bodyPr lIns="0" tIns="0" rIns="0" bIns="0"/>
          <a:lstStyle/>
          <a:p>
            <a:endParaRPr/>
          </a:p>
        </p:txBody>
      </p:sp>
      <p:sp>
        <p:nvSpPr>
          <p:cNvPr id="32" name="PlaceHolder 4"/>
          <p:cNvSpPr>
            <a:spLocks noGrp="1"/>
          </p:cNvSpPr>
          <p:nvPr>
            <p:ph type="body"/>
          </p:nvPr>
        </p:nvSpPr>
        <p:spPr>
          <a:xfrm>
            <a:off x="6232320" y="3964320"/>
            <a:ext cx="5354400" cy="2158560"/>
          </a:xfrm>
          <a:prstGeom prst="rect">
            <a:avLst/>
          </a:prstGeom>
        </p:spPr>
        <p:txBody>
          <a:bodyPr lIns="0" tIns="0" rIns="0" bIns="0"/>
          <a:lstStyle/>
          <a:p>
            <a:endParaRPr/>
          </a:p>
        </p:txBody>
      </p:sp>
      <p:sp>
        <p:nvSpPr>
          <p:cNvPr id="33" name="PlaceHolder 5"/>
          <p:cNvSpPr>
            <a:spLocks noGrp="1"/>
          </p:cNvSpPr>
          <p:nvPr>
            <p:ph type="body"/>
          </p:nvPr>
        </p:nvSpPr>
        <p:spPr>
          <a:xfrm>
            <a:off x="609600" y="3964320"/>
            <a:ext cx="5354400" cy="2158560"/>
          </a:xfrm>
          <a:prstGeom prst="rect">
            <a:avLst/>
          </a:prstGeom>
        </p:spPr>
        <p:txBody>
          <a:bodyPr lIns="0" tIns="0" rIns="0" bIns="0"/>
          <a:lstStyle/>
          <a:p>
            <a:endParaRPr/>
          </a:p>
        </p:txBody>
      </p:sp>
    </p:spTree>
    <p:extLst>
      <p:ext uri="{BB962C8B-B14F-4D97-AF65-F5344CB8AC3E}">
        <p14:creationId xmlns:p14="http://schemas.microsoft.com/office/powerpoint/2010/main" val="219003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heme" Target="../theme/theme10.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2.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heme" Target="../theme/theme9.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CA8CF-CC4C-407E-A2E8-FA764CDE95F3}" type="slidenum">
              <a:rPr lang="nl-NL" smtClean="0"/>
              <a:t>‹nr.›</a:t>
            </a:fld>
            <a:endParaRPr lang="nl-NL"/>
          </a:p>
        </p:txBody>
      </p:sp>
    </p:spTree>
    <p:extLst>
      <p:ext uri="{BB962C8B-B14F-4D97-AF65-F5344CB8AC3E}">
        <p14:creationId xmlns:p14="http://schemas.microsoft.com/office/powerpoint/2010/main" val="147830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609600" y="274680"/>
            <a:ext cx="10972320" cy="1142640"/>
          </a:xfrm>
          <a:prstGeom prst="rect">
            <a:avLst/>
          </a:prstGeom>
        </p:spPr>
        <p:txBody>
          <a:bodyPr anchor="ctr"/>
          <a:lstStyle/>
          <a:p>
            <a:pPr algn="ctr">
              <a:lnSpc>
                <a:spcPct val="100000"/>
              </a:lnSpc>
            </a:pPr>
            <a:r>
              <a:rPr lang="nl-NL" sz="4400" strike="noStrike">
                <a:solidFill>
                  <a:srgbClr val="000000"/>
                </a:solidFill>
                <a:latin typeface="Calibri"/>
              </a:rPr>
              <a:t>Klik om de opmaak van de titeltekst te bewerkenKlik om de stijl te bewerken</a:t>
            </a:r>
            <a:endParaRPr/>
          </a:p>
        </p:txBody>
      </p:sp>
      <p:sp>
        <p:nvSpPr>
          <p:cNvPr id="40" name="PlaceHolder 2"/>
          <p:cNvSpPr>
            <a:spLocks noGrp="1"/>
          </p:cNvSpPr>
          <p:nvPr>
            <p:ph type="body"/>
          </p:nvPr>
        </p:nvSpPr>
        <p:spPr>
          <a:xfrm>
            <a:off x="609600" y="1600200"/>
            <a:ext cx="10972320" cy="4525560"/>
          </a:xfrm>
          <a:prstGeom prst="rect">
            <a:avLst/>
          </a:prstGeom>
        </p:spPr>
        <p:txBody>
          <a:bodyPr/>
          <a:lstStyle/>
          <a:p>
            <a:pPr>
              <a:buSzPct val="45000"/>
              <a:buFont typeface="StarSymbol"/>
              <a:buChar char=""/>
            </a:pPr>
            <a:r>
              <a:rPr lang="nl-NL" sz="3200" strike="noStrike">
                <a:solidFill>
                  <a:srgbClr val="000000"/>
                </a:solidFill>
                <a:latin typeface="Calibri"/>
              </a:rPr>
              <a:t>Klik om de opmaak van de overzichtstekst te bewerken</a:t>
            </a:r>
            <a:endParaRPr/>
          </a:p>
          <a:p>
            <a:pPr lvl="1">
              <a:buSzPct val="75000"/>
              <a:buFont typeface="StarSymbol"/>
              <a:buChar char=""/>
            </a:pPr>
            <a:r>
              <a:rPr lang="nl-NL" sz="3200" strike="noStrike">
                <a:solidFill>
                  <a:srgbClr val="000000"/>
                </a:solidFill>
                <a:latin typeface="Calibri"/>
              </a:rPr>
              <a:t>Tweede overzichtsniveau</a:t>
            </a:r>
            <a:endParaRPr/>
          </a:p>
          <a:p>
            <a:pPr lvl="2">
              <a:buSzPct val="45000"/>
              <a:buFont typeface="StarSymbol"/>
              <a:buChar char=""/>
            </a:pPr>
            <a:r>
              <a:rPr lang="nl-NL" sz="3200" strike="noStrike">
                <a:solidFill>
                  <a:srgbClr val="000000"/>
                </a:solidFill>
                <a:latin typeface="Calibri"/>
              </a:rPr>
              <a:t>Derde overzichtsniveau</a:t>
            </a:r>
            <a:endParaRPr/>
          </a:p>
          <a:p>
            <a:pPr lvl="3">
              <a:buSzPct val="75000"/>
              <a:buFont typeface="StarSymbol"/>
              <a:buChar char=""/>
            </a:pPr>
            <a:r>
              <a:rPr lang="nl-NL" sz="3200" strike="noStrike">
                <a:solidFill>
                  <a:srgbClr val="000000"/>
                </a:solidFill>
                <a:latin typeface="Calibri"/>
              </a:rPr>
              <a:t>Vierde overzichtsniveau</a:t>
            </a:r>
            <a:endParaRPr/>
          </a:p>
          <a:p>
            <a:pPr lvl="4">
              <a:buSzPct val="45000"/>
              <a:buFont typeface="StarSymbol"/>
              <a:buChar char=""/>
            </a:pPr>
            <a:r>
              <a:rPr lang="nl-NL" sz="3200" strike="noStrike">
                <a:solidFill>
                  <a:srgbClr val="000000"/>
                </a:solidFill>
                <a:latin typeface="Calibri"/>
              </a:rPr>
              <a:t>Vijfde overzichtsniveau</a:t>
            </a:r>
            <a:endParaRPr/>
          </a:p>
          <a:p>
            <a:pPr lvl="5">
              <a:buSzPct val="45000"/>
              <a:buFont typeface="StarSymbol"/>
              <a:buChar char=""/>
            </a:pPr>
            <a:r>
              <a:rPr lang="nl-NL" sz="3200" strike="noStrike">
                <a:solidFill>
                  <a:srgbClr val="000000"/>
                </a:solidFill>
                <a:latin typeface="Calibri"/>
              </a:rPr>
              <a:t>Zesde overzichtsniveau</a:t>
            </a:r>
            <a:endParaRPr/>
          </a:p>
          <a:p>
            <a:pPr>
              <a:lnSpc>
                <a:spcPct val="100000"/>
              </a:lnSpc>
              <a:buFont typeface="Arial"/>
              <a:buChar char="•"/>
            </a:pPr>
            <a:r>
              <a:rPr lang="nl-NL" sz="3200" strike="noStrike">
                <a:solidFill>
                  <a:srgbClr val="000000"/>
                </a:solidFill>
                <a:latin typeface="Calibri"/>
              </a:rPr>
              <a:t>Zevende overzichtsniveauKlik om de modelstijlen te bewerken</a:t>
            </a:r>
            <a:endParaRPr/>
          </a:p>
          <a:p>
            <a:pPr lvl="1">
              <a:lnSpc>
                <a:spcPct val="100000"/>
              </a:lnSpc>
              <a:buFont typeface="Arial"/>
              <a:buChar char="–"/>
            </a:pPr>
            <a:r>
              <a:rPr lang="nl-NL" sz="2800" strike="noStrike">
                <a:solidFill>
                  <a:srgbClr val="000000"/>
                </a:solidFill>
                <a:latin typeface="Calibri"/>
              </a:rPr>
              <a:t>Tweede niveau</a:t>
            </a:r>
            <a:endParaRPr/>
          </a:p>
          <a:p>
            <a:pPr lvl="2">
              <a:lnSpc>
                <a:spcPct val="100000"/>
              </a:lnSpc>
              <a:buFont typeface="Arial"/>
              <a:buChar char="•"/>
            </a:pPr>
            <a:r>
              <a:rPr lang="nl-NL" sz="2400" strike="noStrike">
                <a:solidFill>
                  <a:srgbClr val="000000"/>
                </a:solidFill>
                <a:latin typeface="Calibri"/>
              </a:rPr>
              <a:t>Derde niveau</a:t>
            </a:r>
            <a:endParaRPr/>
          </a:p>
          <a:p>
            <a:pPr lvl="3">
              <a:lnSpc>
                <a:spcPct val="100000"/>
              </a:lnSpc>
              <a:buFont typeface="Arial"/>
              <a:buChar char="–"/>
            </a:pPr>
            <a:r>
              <a:rPr lang="nl-NL" sz="2000" strike="noStrike">
                <a:solidFill>
                  <a:srgbClr val="000000"/>
                </a:solidFill>
                <a:latin typeface="Calibri"/>
              </a:rPr>
              <a:t>Vierde niveau</a:t>
            </a:r>
            <a:endParaRPr/>
          </a:p>
          <a:p>
            <a:pPr lvl="4">
              <a:lnSpc>
                <a:spcPct val="100000"/>
              </a:lnSpc>
              <a:buFont typeface="Arial"/>
              <a:buChar char="»"/>
            </a:pPr>
            <a:r>
              <a:rPr lang="nl-NL" sz="2000" strike="noStrike">
                <a:solidFill>
                  <a:srgbClr val="000000"/>
                </a:solidFill>
                <a:latin typeface="Calibri"/>
              </a:rPr>
              <a:t>Vijfde niveau</a:t>
            </a:r>
            <a:endParaRPr/>
          </a:p>
        </p:txBody>
      </p:sp>
      <p:sp>
        <p:nvSpPr>
          <p:cNvPr id="41" name="PlaceHolder 3"/>
          <p:cNvSpPr>
            <a:spLocks noGrp="1"/>
          </p:cNvSpPr>
          <p:nvPr>
            <p:ph type="dt"/>
          </p:nvPr>
        </p:nvSpPr>
        <p:spPr>
          <a:xfrm>
            <a:off x="609600" y="6356520"/>
            <a:ext cx="2844480" cy="364680"/>
          </a:xfrm>
          <a:prstGeom prst="rect">
            <a:avLst/>
          </a:prstGeom>
        </p:spPr>
        <p:txBody>
          <a:bodyPr anchor="ctr"/>
          <a:lstStyle/>
          <a:p>
            <a:r>
              <a:rPr lang="nl-NL" sz="1200">
                <a:solidFill>
                  <a:srgbClr val="8B8B8B"/>
                </a:solidFill>
                <a:latin typeface="Calibri"/>
              </a:rPr>
              <a:t>16-06-15</a:t>
            </a:r>
            <a:endParaRPr>
              <a:solidFill>
                <a:prstClr val="black"/>
              </a:solidFill>
            </a:endParaRPr>
          </a:p>
        </p:txBody>
      </p:sp>
      <p:sp>
        <p:nvSpPr>
          <p:cNvPr id="42" name="PlaceHolder 4"/>
          <p:cNvSpPr>
            <a:spLocks noGrp="1"/>
          </p:cNvSpPr>
          <p:nvPr>
            <p:ph type="ftr"/>
          </p:nvPr>
        </p:nvSpPr>
        <p:spPr>
          <a:xfrm>
            <a:off x="4165440" y="6356520"/>
            <a:ext cx="3860160" cy="364680"/>
          </a:xfrm>
          <a:prstGeom prst="rect">
            <a:avLst/>
          </a:prstGeom>
        </p:spPr>
        <p:txBody>
          <a:bodyPr anchor="ctr"/>
          <a:lstStyle/>
          <a:p>
            <a:endParaRPr>
              <a:solidFill>
                <a:prstClr val="black"/>
              </a:solidFill>
            </a:endParaRPr>
          </a:p>
        </p:txBody>
      </p:sp>
      <p:sp>
        <p:nvSpPr>
          <p:cNvPr id="43" name="PlaceHolder 5"/>
          <p:cNvSpPr>
            <a:spLocks noGrp="1"/>
          </p:cNvSpPr>
          <p:nvPr>
            <p:ph type="sldNum"/>
          </p:nvPr>
        </p:nvSpPr>
        <p:spPr>
          <a:xfrm>
            <a:off x="8737440" y="6356520"/>
            <a:ext cx="2844480" cy="364680"/>
          </a:xfrm>
          <a:prstGeom prst="rect">
            <a:avLst/>
          </a:prstGeom>
        </p:spPr>
        <p:txBody>
          <a:bodyPr anchor="ctr"/>
          <a:lstStyle/>
          <a:p>
            <a:pPr algn="r"/>
            <a:fld id="{B953256C-9471-41DE-933D-D5765F9487B1}" type="slidenum">
              <a:rPr lang="nl-NL" sz="1200">
                <a:solidFill>
                  <a:srgbClr val="8B8B8B"/>
                </a:solidFill>
                <a:latin typeface="Calibri"/>
              </a:rPr>
              <a:pPr algn="r"/>
              <a:t>‹nr.›</a:t>
            </a:fld>
            <a:endParaRPr>
              <a:solidFill>
                <a:prstClr val="black"/>
              </a:solidFill>
            </a:endParaRPr>
          </a:p>
        </p:txBody>
      </p:sp>
    </p:spTree>
    <p:extLst>
      <p:ext uri="{BB962C8B-B14F-4D97-AF65-F5344CB8AC3E}">
        <p14:creationId xmlns:p14="http://schemas.microsoft.com/office/powerpoint/2010/main" val="221996570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B3F61-A032-4572-B367-488ED54EE2BA}"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F540A-1B88-4704-92F4-B5A2FDD1DC0D}"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749601665"/>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A8673-4E4B-4EFC-BBA7-389B6A61079D}"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719EA-CA91-4469-9390-77CE22673C7E}"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774449446"/>
      </p:ext>
    </p:extLst>
  </p:cSld>
  <p:clrMap bg1="dk1" tx1="lt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201C4-29F5-4107-89C4-F01F23FF9BA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15FD3-CC21-4615-8458-80DFFB469FEE}"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7313256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85175-9FA1-480B-9BD3-E0F7CCEF27A2}"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8879B-0824-4063-8262-2EAA436DD5C8}"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0661420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98000">
              <a:schemeClr val="tx1">
                <a:lumMod val="50000"/>
                <a:lumOff val="50000"/>
              </a:schemeClr>
            </a:gs>
            <a:gs pos="82000">
              <a:srgbClr val="444444"/>
            </a:gs>
            <a:gs pos="92000">
              <a:schemeClr val="tx1">
                <a:lumMod val="65000"/>
                <a:lumOff val="35000"/>
              </a:schemeClr>
            </a:gs>
            <a:gs pos="81000">
              <a:schemeClr val="tx1">
                <a:lumMod val="75000"/>
                <a:lumOff val="25000"/>
              </a:schemeClr>
            </a:gs>
            <a:gs pos="67000">
              <a:schemeClr val="tx1">
                <a:lumMod val="85000"/>
                <a:lumOff val="15000"/>
              </a:schemeClr>
            </a:gs>
            <a:gs pos="43000">
              <a:schemeClr val="tx1">
                <a:lumMod val="95000"/>
                <a:lumOff val="5000"/>
              </a:schemeClr>
            </a:gs>
          </a:gsLst>
          <a:lin ang="81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F419C6-6323-49CD-8ABE-16026D5E8C88}"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2E45C1-DEA5-46B8-A96E-A34CFE9D5640}"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955296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62E6951-4DC3-4DD7-A2C4-2FC96F85149E}"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nl-NL">
              <a:solidFill>
                <a:prstClr val="white">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00F4964-CCF5-4169-9B1D-36E415124030}"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01916944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3">
        <a:schemeClr val="bg2"/>
      </p:bgRef>
    </p:bg>
    <p:spTree>
      <p:nvGrpSpPr>
        <p:cNvPr id="1" name=""/>
        <p:cNvGrpSpPr/>
        <p:nvPr/>
      </p:nvGrpSpPr>
      <p:grpSpPr>
        <a:xfrm>
          <a:off x="0" y="0"/>
          <a:ext cx="0" cy="0"/>
          <a:chOff x="0" y="0"/>
          <a:chExt cx="0" cy="0"/>
        </a:xfrm>
      </p:grpSpPr>
      <p:sp>
        <p:nvSpPr>
          <p:cNvPr id="9" name="Tijdelijke aanduiding voor tekst 8"/>
          <p:cNvSpPr>
            <a:spLocks noGrp="1"/>
          </p:cNvSpPr>
          <p:nvPr>
            <p:ph type="body" idx="1"/>
          </p:nvPr>
        </p:nvSpPr>
        <p:spPr>
          <a:xfrm>
            <a:off x="609600" y="1447800"/>
            <a:ext cx="10972800" cy="4678363"/>
          </a:xfrm>
          <a:prstGeom prst="rect">
            <a:avLst/>
          </a:prstGeom>
        </p:spPr>
        <p:txBody>
          <a:bodyPr vert="horz">
            <a:normAutofit/>
          </a:bodyPr>
          <a:lstStyle/>
          <a:p>
            <a:pPr lvl="0" eaLnBrk="1" latinLnBrk="0" hangingPunct="1"/>
            <a:r>
              <a:rPr kumimoji="0" lang="nl-NL" smtClean="0"/>
              <a:t>Klik om de modelstijlen te bewerken</a:t>
            </a:r>
          </a:p>
          <a:p>
            <a:pPr lvl="1" eaLnBrk="1" latinLnBrk="0" hangingPunct="1"/>
            <a:r>
              <a:rPr kumimoji="0" lang="nl-NL" smtClean="0"/>
              <a:t>Tweede niveau</a:t>
            </a:r>
          </a:p>
          <a:p>
            <a:pPr lvl="2" eaLnBrk="1" latinLnBrk="0" hangingPunct="1"/>
            <a:r>
              <a:rPr kumimoji="0" lang="nl-NL" smtClean="0"/>
              <a:t>Derde niveau</a:t>
            </a:r>
          </a:p>
          <a:p>
            <a:pPr lvl="3" eaLnBrk="1" latinLnBrk="0" hangingPunct="1"/>
            <a:r>
              <a:rPr kumimoji="0" lang="nl-NL" smtClean="0"/>
              <a:t>Vierde niveau</a:t>
            </a:r>
          </a:p>
          <a:p>
            <a:pPr lvl="4" eaLnBrk="1" latinLnBrk="0" hangingPunct="1"/>
            <a:r>
              <a:rPr kumimoji="0" lang="nl-NL" smtClean="0"/>
              <a:t>Vijfde niveau</a:t>
            </a:r>
            <a:endParaRPr kumimoji="0" lang="en-US"/>
          </a:p>
        </p:txBody>
      </p:sp>
      <p:sp>
        <p:nvSpPr>
          <p:cNvPr id="24" name="Tijdelijke aanduiding voor datum 23"/>
          <p:cNvSpPr>
            <a:spLocks noGrp="1"/>
          </p:cNvSpPr>
          <p:nvPr>
            <p:ph type="dt" sz="half" idx="2"/>
          </p:nvPr>
        </p:nvSpPr>
        <p:spPr>
          <a:xfrm>
            <a:off x="7721600" y="6203667"/>
            <a:ext cx="3454400" cy="384048"/>
          </a:xfrm>
          <a:prstGeom prst="rect">
            <a:avLst/>
          </a:prstGeom>
        </p:spPr>
        <p:txBody>
          <a:bodyPr vert="horz" anchor="ctr" anchorCtr="0"/>
          <a:lstStyle>
            <a:lvl1pPr algn="l" eaLnBrk="1" latinLnBrk="0" hangingPunct="1">
              <a:defRPr kumimoji="0" sz="1200">
                <a:solidFill>
                  <a:schemeClr val="tx2"/>
                </a:solidFill>
              </a:defRPr>
            </a:lvl1pPr>
          </a:lstStyle>
          <a:p>
            <a:fld id="{096C89CA-2E07-49CF-A26D-35151E6561E3}" type="datetimeFigureOut">
              <a:rPr lang="nl-NL" smtClean="0">
                <a:solidFill>
                  <a:srgbClr val="F8F8F8"/>
                </a:solidFill>
              </a:rPr>
              <a:pPr/>
              <a:t>29-6-2015</a:t>
            </a:fld>
            <a:endParaRPr lang="nl-NL" dirty="0">
              <a:solidFill>
                <a:srgbClr val="F8F8F8"/>
              </a:solidFill>
            </a:endParaRPr>
          </a:p>
        </p:txBody>
      </p:sp>
      <p:sp>
        <p:nvSpPr>
          <p:cNvPr id="10" name="Tijdelijke aanduiding voor voettekst 9"/>
          <p:cNvSpPr>
            <a:spLocks noGrp="1"/>
          </p:cNvSpPr>
          <p:nvPr>
            <p:ph type="ftr" sz="quarter" idx="3"/>
          </p:nvPr>
        </p:nvSpPr>
        <p:spPr>
          <a:xfrm>
            <a:off x="2844800" y="6203667"/>
            <a:ext cx="4775200" cy="384048"/>
          </a:xfrm>
          <a:prstGeom prst="rect">
            <a:avLst/>
          </a:prstGeom>
        </p:spPr>
        <p:txBody>
          <a:bodyPr vert="horz" anchor="ctr" anchorCtr="0"/>
          <a:lstStyle>
            <a:lvl1pPr algn="r" eaLnBrk="1" latinLnBrk="0" hangingPunct="1">
              <a:defRPr kumimoji="0" sz="1200">
                <a:solidFill>
                  <a:schemeClr val="tx2"/>
                </a:solidFill>
              </a:defRPr>
            </a:lvl1pPr>
          </a:lstStyle>
          <a:p>
            <a:endParaRPr lang="nl-NL" dirty="0">
              <a:solidFill>
                <a:srgbClr val="F8F8F8"/>
              </a:solidFill>
            </a:endParaRPr>
          </a:p>
        </p:txBody>
      </p:sp>
      <p:sp>
        <p:nvSpPr>
          <p:cNvPr id="22" name="Tijdelijke aanduiding voor dianummer 21"/>
          <p:cNvSpPr>
            <a:spLocks noGrp="1"/>
          </p:cNvSpPr>
          <p:nvPr>
            <p:ph type="sldNum" sz="quarter" idx="4"/>
          </p:nvPr>
        </p:nvSpPr>
        <p:spPr>
          <a:xfrm>
            <a:off x="11214100" y="6181531"/>
            <a:ext cx="8128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C62620BE-B2D6-4AA7-9ADE-024A9D505800}" type="slidenum">
              <a:rPr lang="nl-NL" smtClean="0">
                <a:solidFill>
                  <a:srgbClr val="F8F8F8"/>
                </a:solidFill>
              </a:rPr>
              <a:pPr/>
              <a:t>‹nr.›</a:t>
            </a:fld>
            <a:endParaRPr lang="nl-NL" dirty="0">
              <a:solidFill>
                <a:srgbClr val="F8F8F8"/>
              </a:solidFill>
            </a:endParaRPr>
          </a:p>
        </p:txBody>
      </p:sp>
      <p:sp>
        <p:nvSpPr>
          <p:cNvPr id="5" name="Tijdelijke aanduiding voor titel 4"/>
          <p:cNvSpPr>
            <a:spLocks noGrp="1"/>
          </p:cNvSpPr>
          <p:nvPr>
            <p:ph type="title"/>
          </p:nvPr>
        </p:nvSpPr>
        <p:spPr>
          <a:xfrm>
            <a:off x="609600" y="152400"/>
            <a:ext cx="10972800" cy="1219200"/>
          </a:xfrm>
          <a:prstGeom prst="rect">
            <a:avLst/>
          </a:prstGeom>
          <a:ln w="6350" cap="rnd">
            <a:noFill/>
          </a:ln>
        </p:spPr>
        <p:txBody>
          <a:bodyPr vert="horz" anchor="b" anchorCtr="0">
            <a:normAutofit/>
          </a:bodyPr>
          <a:lstStyle/>
          <a:p>
            <a:r>
              <a:rPr kumimoji="0" lang="nl-NL" smtClean="0"/>
              <a:t>Klik om de stijl te bewerken</a:t>
            </a:r>
            <a:endParaRPr kumimoji="0" lang="en-US"/>
          </a:p>
        </p:txBody>
      </p:sp>
    </p:spTree>
    <p:extLst>
      <p:ext uri="{BB962C8B-B14F-4D97-AF65-F5344CB8AC3E}">
        <p14:creationId xmlns:p14="http://schemas.microsoft.com/office/powerpoint/2010/main" val="401595560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776358FE-A56B-4341-AA18-42D653EA3AB3}" type="datetimeFigureOut">
              <a:rPr lang="nl-NL" smtClean="0">
                <a:solidFill>
                  <a:srgbClr val="073E87"/>
                </a:solidFill>
              </a:rPr>
              <a:pPr/>
              <a:t>29-6-2015</a:t>
            </a:fld>
            <a:endParaRPr lang="nl-NL">
              <a:solidFill>
                <a:srgbClr val="073E87"/>
              </a:solidFill>
            </a:endParaRPr>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nl-NL">
              <a:solidFill>
                <a:srgbClr val="073E87"/>
              </a:solidFill>
            </a:endParaRPr>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9D5EB1E9-B299-42E4-9CF3-3038A2F6EA82}" type="slidenum">
              <a:rPr lang="nl-NL" smtClean="0">
                <a:solidFill>
                  <a:srgbClr val="073E87"/>
                </a:solidFill>
              </a:rPr>
              <a:pPr/>
              <a:t>‹nr.›</a:t>
            </a:fld>
            <a:endParaRPr lang="nl-NL">
              <a:solidFill>
                <a:srgbClr val="073E87"/>
              </a:solidFill>
            </a:endParaRPr>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86144148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B3583-52B2-4B77-BE21-5FF51D5249AA}" type="datetimeFigureOut">
              <a:rPr lang="nl-NL" smtClean="0">
                <a:solidFill>
                  <a:prstClr val="black">
                    <a:tint val="75000"/>
                  </a:prstClr>
                </a:solidFill>
              </a:rPr>
              <a:pPr/>
              <a:t>29-6-2015</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F6E0B7-E014-494E-8DEC-C68EDC0D40D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29750801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2130480"/>
            <a:ext cx="10362720" cy="1469520"/>
          </a:xfrm>
          <a:prstGeom prst="rect">
            <a:avLst/>
          </a:prstGeom>
        </p:spPr>
        <p:txBody>
          <a:bodyPr anchor="ctr"/>
          <a:lstStyle/>
          <a:p>
            <a:pPr algn="ctr">
              <a:lnSpc>
                <a:spcPct val="100000"/>
              </a:lnSpc>
            </a:pPr>
            <a:r>
              <a:rPr lang="nl-NL" sz="4400" strike="noStrike">
                <a:solidFill>
                  <a:srgbClr val="000000"/>
                </a:solidFill>
                <a:latin typeface="Calibri"/>
              </a:rPr>
              <a:t>Klik om de opmaak van de titeltekst te bewerkenKlik om de stijl te bewerken</a:t>
            </a:r>
            <a:endParaRPr/>
          </a:p>
        </p:txBody>
      </p:sp>
      <p:sp>
        <p:nvSpPr>
          <p:cNvPr id="6" name="PlaceHolder 2"/>
          <p:cNvSpPr>
            <a:spLocks noGrp="1"/>
          </p:cNvSpPr>
          <p:nvPr>
            <p:ph type="dt"/>
          </p:nvPr>
        </p:nvSpPr>
        <p:spPr>
          <a:xfrm>
            <a:off x="609600" y="6356520"/>
            <a:ext cx="2844480" cy="364680"/>
          </a:xfrm>
          <a:prstGeom prst="rect">
            <a:avLst/>
          </a:prstGeom>
        </p:spPr>
        <p:txBody>
          <a:bodyPr anchor="ctr"/>
          <a:lstStyle/>
          <a:p>
            <a:r>
              <a:rPr lang="nl-NL" sz="1200">
                <a:solidFill>
                  <a:srgbClr val="8B8B8B"/>
                </a:solidFill>
                <a:latin typeface="Calibri"/>
              </a:rPr>
              <a:t>16-06-15</a:t>
            </a:r>
            <a:endParaRPr>
              <a:solidFill>
                <a:prstClr val="black"/>
              </a:solidFill>
            </a:endParaRPr>
          </a:p>
        </p:txBody>
      </p:sp>
      <p:sp>
        <p:nvSpPr>
          <p:cNvPr id="2" name="PlaceHolder 3"/>
          <p:cNvSpPr>
            <a:spLocks noGrp="1"/>
          </p:cNvSpPr>
          <p:nvPr>
            <p:ph type="ftr"/>
          </p:nvPr>
        </p:nvSpPr>
        <p:spPr>
          <a:xfrm>
            <a:off x="4165440" y="6356520"/>
            <a:ext cx="3860160" cy="364680"/>
          </a:xfrm>
          <a:prstGeom prst="rect">
            <a:avLst/>
          </a:prstGeom>
        </p:spPr>
        <p:txBody>
          <a:bodyPr anchor="ctr"/>
          <a:lstStyle/>
          <a:p>
            <a:endParaRPr>
              <a:solidFill>
                <a:prstClr val="black"/>
              </a:solidFill>
            </a:endParaRPr>
          </a:p>
        </p:txBody>
      </p:sp>
      <p:sp>
        <p:nvSpPr>
          <p:cNvPr id="3" name="PlaceHolder 4"/>
          <p:cNvSpPr>
            <a:spLocks noGrp="1"/>
          </p:cNvSpPr>
          <p:nvPr>
            <p:ph type="sldNum"/>
          </p:nvPr>
        </p:nvSpPr>
        <p:spPr>
          <a:xfrm>
            <a:off x="8737440" y="6356520"/>
            <a:ext cx="2844480" cy="364680"/>
          </a:xfrm>
          <a:prstGeom prst="rect">
            <a:avLst/>
          </a:prstGeom>
        </p:spPr>
        <p:txBody>
          <a:bodyPr anchor="ctr"/>
          <a:lstStyle/>
          <a:p>
            <a:pPr algn="r"/>
            <a:fld id="{E10BD9B6-9870-4D95-9D48-9FB502DB170D}" type="slidenum">
              <a:rPr lang="nl-NL" sz="1200">
                <a:solidFill>
                  <a:srgbClr val="8B8B8B"/>
                </a:solidFill>
                <a:latin typeface="Calibri"/>
              </a:rPr>
              <a:pPr algn="r"/>
              <a:t>‹nr.›</a:t>
            </a:fld>
            <a:endParaRPr>
              <a:solidFill>
                <a:prstClr val="black"/>
              </a:solidFill>
            </a:endParaRPr>
          </a:p>
        </p:txBody>
      </p:sp>
      <p:sp>
        <p:nvSpPr>
          <p:cNvPr id="4" name="PlaceHolder 5"/>
          <p:cNvSpPr>
            <a:spLocks noGrp="1"/>
          </p:cNvSpPr>
          <p:nvPr>
            <p:ph type="body"/>
          </p:nvPr>
        </p:nvSpPr>
        <p:spPr>
          <a:xfrm>
            <a:off x="609600" y="1604520"/>
            <a:ext cx="10972320" cy="3976920"/>
          </a:xfrm>
          <a:prstGeom prst="rect">
            <a:avLst/>
          </a:prstGeom>
        </p:spPr>
        <p:txBody>
          <a:bodyPr lIns="0" tIns="0" rIns="0" bIns="0"/>
          <a:lstStyle/>
          <a:p>
            <a:pPr>
              <a:buSzPct val="45000"/>
              <a:buFont typeface="StarSymbol"/>
              <a:buChar char=""/>
            </a:pPr>
            <a:r>
              <a:rPr lang="nl-NL" sz="3200">
                <a:latin typeface="Calibri"/>
              </a:rPr>
              <a:t>Klik om de opmaak van de overzichtstekst te bewerken</a:t>
            </a:r>
            <a:endParaRPr/>
          </a:p>
          <a:p>
            <a:pPr lvl="1">
              <a:buSzPct val="75000"/>
              <a:buFont typeface="StarSymbol"/>
              <a:buChar char=""/>
            </a:pPr>
            <a:r>
              <a:rPr lang="nl-NL" sz="2400">
                <a:latin typeface="Calibri"/>
              </a:rPr>
              <a:t>Tweede overzichtsniveau</a:t>
            </a:r>
            <a:endParaRPr/>
          </a:p>
          <a:p>
            <a:pPr lvl="2">
              <a:buSzPct val="45000"/>
              <a:buFont typeface="StarSymbol"/>
              <a:buChar char=""/>
            </a:pPr>
            <a:r>
              <a:rPr lang="nl-NL" sz="2000">
                <a:latin typeface="Calibri"/>
              </a:rPr>
              <a:t>Derde overzichtsniveau</a:t>
            </a:r>
            <a:endParaRPr/>
          </a:p>
          <a:p>
            <a:pPr lvl="3">
              <a:buSzPct val="75000"/>
              <a:buFont typeface="StarSymbol"/>
              <a:buChar char=""/>
            </a:pPr>
            <a:r>
              <a:rPr lang="nl-NL" sz="2000">
                <a:latin typeface="Calibri"/>
              </a:rPr>
              <a:t>Vierde overzichtsniveau</a:t>
            </a:r>
            <a:endParaRPr/>
          </a:p>
          <a:p>
            <a:pPr lvl="4">
              <a:buSzPct val="45000"/>
              <a:buFont typeface="StarSymbol"/>
              <a:buChar char=""/>
            </a:pPr>
            <a:r>
              <a:rPr lang="nl-NL" sz="2000">
                <a:latin typeface="Calibri"/>
              </a:rPr>
              <a:t>Vijfde overzichtsniveau</a:t>
            </a:r>
            <a:endParaRPr/>
          </a:p>
          <a:p>
            <a:pPr lvl="5">
              <a:buSzPct val="45000"/>
              <a:buFont typeface="StarSymbol"/>
              <a:buChar char=""/>
            </a:pPr>
            <a:r>
              <a:rPr lang="nl-NL" sz="2000">
                <a:latin typeface="Calibri"/>
              </a:rPr>
              <a:t>Zesde overzichtsniveau</a:t>
            </a:r>
            <a:endParaRPr/>
          </a:p>
          <a:p>
            <a:pPr lvl="6">
              <a:buSzPct val="45000"/>
              <a:buFont typeface="StarSymbol"/>
              <a:buChar char=""/>
            </a:pPr>
            <a:r>
              <a:rPr lang="nl-NL" sz="2000">
                <a:latin typeface="Calibri"/>
              </a:rPr>
              <a:t>Zevende overzichtsniveau</a:t>
            </a:r>
            <a:endParaRPr/>
          </a:p>
        </p:txBody>
      </p:sp>
    </p:spTree>
    <p:extLst>
      <p:ext uri="{BB962C8B-B14F-4D97-AF65-F5344CB8AC3E}">
        <p14:creationId xmlns:p14="http://schemas.microsoft.com/office/powerpoint/2010/main" val="153737283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9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101.xml"/><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3.png"/><Relationship Id="rId1" Type="http://schemas.openxmlformats.org/officeDocument/2006/relationships/slideLayout" Target="../slideLayouts/slideLayout101.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101.xml"/><Relationship Id="rId5" Type="http://schemas.openxmlformats.org/officeDocument/2006/relationships/image" Target="../media/image90.png"/><Relationship Id="rId4" Type="http://schemas.openxmlformats.org/officeDocument/2006/relationships/image" Target="../media/image95.png"/></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103.xml"/></Relationships>
</file>

<file path=ppt/slides/_rels/slide10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113.xml"/></Relationships>
</file>

<file path=ppt/slides/_rels/slide10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9.png"/><Relationship Id="rId1" Type="http://schemas.openxmlformats.org/officeDocument/2006/relationships/slideLayout" Target="../slideLayouts/slideLayout1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4.xml"/><Relationship Id="rId4" Type="http://schemas.openxmlformats.org/officeDocument/2006/relationships/image" Target="../media/image98.jpeg"/></Relationships>
</file>

<file path=ppt/slides/_rels/slide10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9.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1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9.png"/><Relationship Id="rId1" Type="http://schemas.openxmlformats.org/officeDocument/2006/relationships/slideLayout" Target="../slideLayouts/slideLayout114.xml"/></Relationships>
</file>

<file path=ppt/slides/_rels/slide11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9.png"/><Relationship Id="rId1" Type="http://schemas.openxmlformats.org/officeDocument/2006/relationships/slideLayout" Target="../slideLayouts/slideLayout114.xml"/></Relationships>
</file>

<file path=ppt/slides/_rels/slide11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101.png"/><Relationship Id="rId1" Type="http://schemas.openxmlformats.org/officeDocument/2006/relationships/slideLayout" Target="../slideLayouts/slideLayout1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4.xml"/><Relationship Id="rId4" Type="http://schemas.openxmlformats.org/officeDocument/2006/relationships/image" Target="../media/image98.jpeg"/></Relationships>
</file>

<file path=ppt/slides/_rels/slide11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9.png"/><Relationship Id="rId1" Type="http://schemas.openxmlformats.org/officeDocument/2006/relationships/slideLayout" Target="../slideLayouts/slideLayout114.xml"/></Relationships>
</file>

<file path=ppt/slides/_rels/slide11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9.png"/><Relationship Id="rId1" Type="http://schemas.openxmlformats.org/officeDocument/2006/relationships/slideLayout" Target="../slideLayouts/slideLayout1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jpeg"/><Relationship Id="rId1" Type="http://schemas.openxmlformats.org/officeDocument/2006/relationships/slideLayout" Target="../slideLayouts/slideLayout114.xml"/></Relationships>
</file>

<file path=ppt/slides/_rels/slide117.xml.rels><?xml version="1.0" encoding="UTF-8" standalone="yes"?>
<Relationships xmlns="http://schemas.openxmlformats.org/package/2006/relationships"><Relationship Id="rId3" Type="http://schemas.openxmlformats.org/officeDocument/2006/relationships/hyperlink" Target="http://commons.wikimedia.org/wiki/File:Marx6.jpg" TargetMode="External"/><Relationship Id="rId2" Type="http://schemas.openxmlformats.org/officeDocument/2006/relationships/image" Target="../media/image98.jpeg"/><Relationship Id="rId1" Type="http://schemas.openxmlformats.org/officeDocument/2006/relationships/slideLayout" Target="../slideLayouts/slideLayout114.xml"/><Relationship Id="rId5" Type="http://schemas.openxmlformats.org/officeDocument/2006/relationships/image" Target="../media/image100.png"/><Relationship Id="rId4" Type="http://schemas.openxmlformats.org/officeDocument/2006/relationships/image" Target="../media/image102.jpeg"/></Relationships>
</file>

<file path=ppt/slides/_rels/slide11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hyperlink" Target="http://www.google.nl/url?sa=i&amp;rct=j&amp;q=&amp;esrc=s&amp;source=images&amp;cd=&amp;cad=rja&amp;uact=8&amp;ved=0CAcQjRw&amp;url=http://www.geheugenvannederland.nl/?/nl/items/IISG01:ADV10695920&amp;ei=ttpdVdv4N5LO7QaE9ICQCQ&amp;psig=AFQjCNG3l2VmhnZHElyCu-JhMGiYkd4Uzw&amp;ust=1432300578753394" TargetMode="Externa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2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125.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7.png"/><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125.xml"/><Relationship Id="rId5" Type="http://schemas.openxmlformats.org/officeDocument/2006/relationships/image" Target="../media/image13.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2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wmf"/><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wmf"/><Relationship Id="rId1" Type="http://schemas.openxmlformats.org/officeDocument/2006/relationships/slideLayout" Target="../slideLayouts/slideLayout35.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e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44.jpe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38.png"/><Relationship Id="rId4" Type="http://schemas.openxmlformats.org/officeDocument/2006/relationships/image" Target="../media/image47.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46.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46.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6.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5.jpeg"/><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4.jpg"/><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www.google.nl/url?sa=i&amp;rct=j&amp;q=&amp;esrc=s&amp;source=images&amp;cd=&amp;cad=rja&amp;uact=8&amp;ved=0CAcQjRw&amp;url=http://plazilla.com/page/4295028080/de-moeilijkste-quizvragen-over-2013-deel-een&amp;ei=Gh1fVaOQCon8UvrcgNgF&amp;bvm=bv.93990622,d.d24&amp;psig=AFQjCNHk4RAg1DvjoS9itm9Ch_F-Cst9Lg&amp;ust=1432383107945658" TargetMode="External"/><Relationship Id="rId1" Type="http://schemas.openxmlformats.org/officeDocument/2006/relationships/slideLayout" Target="../slideLayouts/slideLayout57.xml"/><Relationship Id="rId4" Type="http://schemas.openxmlformats.org/officeDocument/2006/relationships/image" Target="../media/image63.jpg"/></Relationships>
</file>

<file path=ppt/slides/_rels/slide7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8.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8.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8.xml"/><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hyperlink" Target="http://www.schooltv.nl/no_cache/video/crid/20111121_communicatie07/" TargetMode="External"/><Relationship Id="rId2" Type="http://schemas.openxmlformats.org/officeDocument/2006/relationships/image" Target="../media/image81.jpeg"/><Relationship Id="rId1" Type="http://schemas.openxmlformats.org/officeDocument/2006/relationships/slideLayout" Target="../slideLayouts/slideLayout68.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8.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8.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8.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8.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8.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8.xml"/></Relationships>
</file>

<file path=ppt/slides/_rels/slide9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8.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a:p>
        </p:txBody>
      </p:sp>
      <p:sp>
        <p:nvSpPr>
          <p:cNvPr id="3" name="Ondertitel 2"/>
          <p:cNvSpPr>
            <a:spLocks noGrp="1"/>
          </p:cNvSpPr>
          <p:nvPr>
            <p:ph type="subTitle" idx="1"/>
          </p:nvPr>
        </p:nvSpPr>
        <p:spPr/>
        <p:txBody>
          <a:bodyPr/>
          <a:lstStyle/>
          <a:p>
            <a:endParaRPr lang="nl-NL"/>
          </a:p>
        </p:txBody>
      </p:sp>
    </p:spTree>
    <p:extLst>
      <p:ext uri="{BB962C8B-B14F-4D97-AF65-F5344CB8AC3E}">
        <p14:creationId xmlns:p14="http://schemas.microsoft.com/office/powerpoint/2010/main" val="782506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68" y="607164"/>
            <a:ext cx="7908031" cy="4154984"/>
          </a:xfrm>
          <a:prstGeom prst="rect">
            <a:avLst/>
          </a:prstGeom>
          <a:noFill/>
        </p:spPr>
        <p:txBody>
          <a:bodyPr wrap="square" rtlCol="0">
            <a:spAutoFit/>
          </a:bodyPr>
          <a:lstStyle/>
          <a:p>
            <a:r>
              <a:rPr lang="nl-NL" sz="2200" u="sng" dirty="0" smtClean="0">
                <a:solidFill>
                  <a:schemeClr val="bg1"/>
                </a:solidFill>
              </a:rPr>
              <a:t>De industriële revolutie</a:t>
            </a:r>
            <a:r>
              <a:rPr lang="nl-NL" sz="2200" dirty="0" smtClean="0">
                <a:solidFill>
                  <a:schemeClr val="bg1"/>
                </a:solidFill>
              </a:rPr>
              <a:t>: de verandering van de samenleving van een agrarische naar een industriële samenleving.</a:t>
            </a:r>
          </a:p>
          <a:p>
            <a:endParaRPr lang="nl-NL" sz="2200" dirty="0">
              <a:solidFill>
                <a:schemeClr val="bg1"/>
              </a:solidFill>
            </a:endParaRPr>
          </a:p>
          <a:p>
            <a:r>
              <a:rPr lang="nl-NL" sz="2200" dirty="0" smtClean="0">
                <a:solidFill>
                  <a:schemeClr val="bg1"/>
                </a:solidFill>
              </a:rPr>
              <a:t>Machines helpen in de landbouw en de industrie.</a:t>
            </a:r>
          </a:p>
          <a:p>
            <a:r>
              <a:rPr lang="nl-NL" sz="2200" dirty="0" smtClean="0">
                <a:solidFill>
                  <a:schemeClr val="bg1"/>
                </a:solidFill>
              </a:rPr>
              <a:t>Door machines is er minder werk op het land, maar meer in de stad.</a:t>
            </a:r>
          </a:p>
          <a:p>
            <a:pPr marL="457200" indent="-457200">
              <a:buFont typeface="+mj-lt"/>
              <a:buAutoNum type="arabicPeriod"/>
            </a:pPr>
            <a:endParaRPr lang="nl-NL" sz="2200" dirty="0">
              <a:solidFill>
                <a:schemeClr val="bg1"/>
              </a:solidFill>
            </a:endParaRPr>
          </a:p>
          <a:p>
            <a:r>
              <a:rPr lang="nl-NL" sz="2200" dirty="0" smtClean="0">
                <a:solidFill>
                  <a:schemeClr val="bg1"/>
                </a:solidFill>
              </a:rPr>
              <a:t>Gevolg: </a:t>
            </a:r>
            <a:r>
              <a:rPr lang="nl-NL" sz="2200" u="sng" dirty="0" smtClean="0">
                <a:solidFill>
                  <a:schemeClr val="bg1"/>
                </a:solidFill>
              </a:rPr>
              <a:t>Urbanisatie.</a:t>
            </a:r>
          </a:p>
          <a:p>
            <a:endParaRPr lang="nl-NL" sz="2200" u="sng" dirty="0">
              <a:solidFill>
                <a:schemeClr val="bg1"/>
              </a:solidFill>
            </a:endParaRPr>
          </a:p>
          <a:p>
            <a:endParaRPr lang="nl-NL" sz="2200" u="sng"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6549" y="3429000"/>
            <a:ext cx="1096634" cy="1019663"/>
          </a:xfrm>
          <a:prstGeom prst="rect">
            <a:avLst/>
          </a:prstGeom>
        </p:spPr>
      </p:pic>
    </p:spTree>
    <p:extLst>
      <p:ext uri="{BB962C8B-B14F-4D97-AF65-F5344CB8AC3E}">
        <p14:creationId xmlns:p14="http://schemas.microsoft.com/office/powerpoint/2010/main" val="8341277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Shape 1"/>
          <p:cNvSpPr txBox="1"/>
          <p:nvPr/>
        </p:nvSpPr>
        <p:spPr>
          <a:xfrm>
            <a:off x="2351640" y="548640"/>
            <a:ext cx="7772040" cy="1469520"/>
          </a:xfrm>
          <a:prstGeom prst="rect">
            <a:avLst/>
          </a:prstGeom>
          <a:noFill/>
          <a:ln>
            <a:noFill/>
          </a:ln>
        </p:spPr>
        <p:txBody>
          <a:bodyPr anchor="ctr"/>
          <a:lstStyle/>
          <a:p>
            <a:pPr algn="ctr"/>
            <a:r>
              <a:rPr lang="nl-NL" sz="4400">
                <a:solidFill>
                  <a:srgbClr val="000000"/>
                </a:solidFill>
                <a:latin typeface="Calibri"/>
              </a:rPr>
              <a:t>
</a:t>
            </a:r>
            <a:endParaRPr>
              <a:solidFill>
                <a:prstClr val="black"/>
              </a:solidFill>
            </a:endParaRPr>
          </a:p>
        </p:txBody>
      </p:sp>
      <p:sp>
        <p:nvSpPr>
          <p:cNvPr id="83" name="TextShape 2"/>
          <p:cNvSpPr txBox="1"/>
          <p:nvPr/>
        </p:nvSpPr>
        <p:spPr>
          <a:xfrm>
            <a:off x="3935640" y="0"/>
            <a:ext cx="6732000" cy="6857640"/>
          </a:xfrm>
          <a:prstGeom prst="rect">
            <a:avLst/>
          </a:prstGeom>
          <a:noFill/>
          <a:ln>
            <a:noFill/>
          </a:ln>
        </p:spPr>
        <p:txBody>
          <a:bodyPr/>
          <a:lstStyle/>
          <a:p>
            <a:pPr algn="ctr"/>
            <a:endParaRPr>
              <a:solidFill>
                <a:prstClr val="black"/>
              </a:solidFill>
            </a:endParaRPr>
          </a:p>
          <a:p>
            <a:pPr algn="ctr"/>
            <a:endParaRPr>
              <a:solidFill>
                <a:prstClr val="black"/>
              </a:solidFill>
            </a:endParaRPr>
          </a:p>
          <a:p>
            <a:r>
              <a:rPr lang="nl-NL" sz="2000" u="sng">
                <a:solidFill>
                  <a:srgbClr val="FFFFFF"/>
                </a:solidFill>
                <a:latin typeface="Calibri"/>
              </a:rPr>
              <a:t>Communisme:</a:t>
            </a:r>
            <a:r>
              <a:rPr lang="nl-NL" sz="2000">
                <a:solidFill>
                  <a:srgbClr val="FFFFFF"/>
                </a:solidFill>
                <a:latin typeface="Calibri"/>
              </a:rPr>
              <a:t>  Een groep mensen die vindt dat het </a:t>
            </a:r>
            <a:r>
              <a:rPr lang="nl-NL" sz="2000" u="sng">
                <a:solidFill>
                  <a:srgbClr val="FFFFFF"/>
                </a:solidFill>
                <a:latin typeface="Calibri"/>
              </a:rPr>
              <a:t>socialisme </a:t>
            </a:r>
            <a:r>
              <a:rPr lang="nl-NL" sz="2000">
                <a:solidFill>
                  <a:srgbClr val="FFFFFF"/>
                </a:solidFill>
                <a:latin typeface="Calibri"/>
              </a:rPr>
              <a:t>door een </a:t>
            </a:r>
            <a:r>
              <a:rPr lang="nl-NL" sz="2000" u="sng">
                <a:solidFill>
                  <a:srgbClr val="FFFFFF"/>
                </a:solidFill>
                <a:latin typeface="Calibri"/>
              </a:rPr>
              <a:t>revolutie</a:t>
            </a:r>
            <a:r>
              <a:rPr lang="nl-NL" sz="2000">
                <a:solidFill>
                  <a:srgbClr val="FFFFFF"/>
                </a:solidFill>
                <a:latin typeface="Calibri"/>
              </a:rPr>
              <a:t> moet worden ingevoerd.</a:t>
            </a:r>
            <a:endParaRPr>
              <a:solidFill>
                <a:prstClr val="black"/>
              </a:solidFill>
            </a:endParaRPr>
          </a:p>
          <a:p>
            <a:endParaRPr>
              <a:solidFill>
                <a:prstClr val="black"/>
              </a:solidFill>
            </a:endParaRPr>
          </a:p>
          <a:p>
            <a:r>
              <a:rPr lang="nl-NL" sz="2000" u="sng">
                <a:solidFill>
                  <a:srgbClr val="FFFFFF"/>
                </a:solidFill>
                <a:latin typeface="Calibri"/>
              </a:rPr>
              <a:t>Revolutie:</a:t>
            </a:r>
            <a:r>
              <a:rPr lang="nl-NL" sz="2000">
                <a:solidFill>
                  <a:srgbClr val="FFFFFF"/>
                </a:solidFill>
                <a:latin typeface="Calibri"/>
              </a:rPr>
              <a:t> Een grote verandering in de samenleving, die in korte tijd plaats vind.   </a:t>
            </a:r>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r>
              <a:rPr lang="nl-NL" sz="2000" u="sng">
                <a:solidFill>
                  <a:srgbClr val="FFFFFF"/>
                </a:solidFill>
                <a:latin typeface="Calibri"/>
              </a:rPr>
              <a:t>Socialisme:</a:t>
            </a:r>
            <a:r>
              <a:rPr lang="nl-NL" sz="2000">
                <a:solidFill>
                  <a:srgbClr val="FFFFFF"/>
                </a:solidFill>
                <a:latin typeface="Calibri"/>
              </a:rPr>
              <a:t> Stroming die vooral gelijkheid belangrijk vond</a:t>
            </a:r>
            <a:endParaRPr>
              <a:solidFill>
                <a:prstClr val="black"/>
              </a:solidFill>
            </a:endParaRPr>
          </a:p>
        </p:txBody>
      </p:sp>
      <p:pic>
        <p:nvPicPr>
          <p:cNvPr id="84" name="Picture 2"/>
          <p:cNvPicPr/>
          <p:nvPr/>
        </p:nvPicPr>
        <p:blipFill>
          <a:blip r:embed="rId2"/>
          <a:srcRect l="1384218" t="19767" r="-5781" b="-59534"/>
          <a:stretch/>
        </p:blipFill>
        <p:spPr>
          <a:xfrm>
            <a:off x="1524000" y="0"/>
            <a:ext cx="2454840" cy="7072200"/>
          </a:xfrm>
          <a:prstGeom prst="rect">
            <a:avLst/>
          </a:prstGeom>
          <a:ln>
            <a:noFill/>
          </a:ln>
        </p:spPr>
      </p:pic>
      <p:pic>
        <p:nvPicPr>
          <p:cNvPr id="85" name="Picture 3"/>
          <p:cNvPicPr/>
          <p:nvPr/>
        </p:nvPicPr>
        <p:blipFill>
          <a:blip r:embed="rId3"/>
          <a:stretch/>
        </p:blipFill>
        <p:spPr>
          <a:xfrm>
            <a:off x="8494455" y="2018160"/>
            <a:ext cx="1111680" cy="1008000"/>
          </a:xfrm>
          <a:prstGeom prst="rect">
            <a:avLst/>
          </a:prstGeom>
          <a:ln>
            <a:noFill/>
          </a:ln>
        </p:spPr>
      </p:pic>
      <p:pic>
        <p:nvPicPr>
          <p:cNvPr id="86" name="Picture 4"/>
          <p:cNvPicPr/>
          <p:nvPr/>
        </p:nvPicPr>
        <p:blipFill>
          <a:blip r:embed="rId4"/>
          <a:srcRect l="580000" t="920238" r="517931" b="954166"/>
          <a:stretch/>
        </p:blipFill>
        <p:spPr>
          <a:xfrm>
            <a:off x="8184720" y="5256000"/>
            <a:ext cx="1043280" cy="612720"/>
          </a:xfrm>
          <a:prstGeom prst="rect">
            <a:avLst/>
          </a:prstGeom>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13"/>
            <a:ext cx="2457450" cy="707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0336" y="4797152"/>
            <a:ext cx="105410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8481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3981360" y="-5040"/>
            <a:ext cx="6732000" cy="6857640"/>
          </a:xfrm>
          <a:prstGeom prst="rect">
            <a:avLst/>
          </a:prstGeom>
          <a:noFill/>
          <a:ln>
            <a:noFill/>
          </a:ln>
        </p:spPr>
        <p:txBody>
          <a:bodyPr/>
          <a:lstStyle/>
          <a:p>
            <a:endParaRPr>
              <a:solidFill>
                <a:prstClr val="black"/>
              </a:solidFill>
            </a:endParaRPr>
          </a:p>
          <a:p>
            <a:endParaRPr>
              <a:solidFill>
                <a:prstClr val="black"/>
              </a:solidFill>
            </a:endParaRPr>
          </a:p>
          <a:p>
            <a:r>
              <a:rPr lang="nl-NL" sz="2000">
                <a:solidFill>
                  <a:srgbClr val="FFFFFF"/>
                </a:solidFill>
                <a:latin typeface="Calibri"/>
              </a:rPr>
              <a:t>Volgens het communisme moet alles eerlijk verdeelt worden. Zo krijgt iedereen even veel eten spullen en geld. De mensen moeten wel werken als ze dat kunnen. Maar ze krijgen niet meer geld als eerst.</a:t>
            </a:r>
            <a:endParaRPr>
              <a:solidFill>
                <a:prstClr val="black"/>
              </a:solidFill>
            </a:endParaRPr>
          </a:p>
          <a:p>
            <a:r>
              <a:rPr lang="nl-NL" sz="2000">
                <a:solidFill>
                  <a:srgbClr val="FFFFFF"/>
                </a:solidFill>
                <a:latin typeface="Calibri"/>
              </a:rPr>
              <a:t>Ook zijn alle bedrijven van de staat.</a:t>
            </a:r>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p:txBody>
      </p:sp>
      <p:pic>
        <p:nvPicPr>
          <p:cNvPr id="93" name="Picture 2"/>
          <p:cNvPicPr/>
          <p:nvPr/>
        </p:nvPicPr>
        <p:blipFill>
          <a:blip r:embed="rId2"/>
          <a:stretch/>
        </p:blipFill>
        <p:spPr>
          <a:xfrm>
            <a:off x="1524000" y="-5040"/>
            <a:ext cx="2457000" cy="7071840"/>
          </a:xfrm>
          <a:prstGeom prst="rect">
            <a:avLst/>
          </a:prstGeom>
          <a:ln>
            <a:noFill/>
          </a:ln>
        </p:spPr>
      </p:pic>
      <p:pic>
        <p:nvPicPr>
          <p:cNvPr id="94" name="Picture 3"/>
          <p:cNvPicPr/>
          <p:nvPr/>
        </p:nvPicPr>
        <p:blipFill>
          <a:blip r:embed="rId3"/>
          <a:stretch/>
        </p:blipFill>
        <p:spPr>
          <a:xfrm>
            <a:off x="8966640" y="2513520"/>
            <a:ext cx="898200" cy="1009800"/>
          </a:xfrm>
          <a:prstGeom prst="rect">
            <a:avLst/>
          </a:prstGeom>
          <a:ln>
            <a:noFill/>
          </a:ln>
        </p:spPr>
      </p:pic>
    </p:spTree>
    <p:extLst>
      <p:ext uri="{BB962C8B-B14F-4D97-AF65-F5344CB8AC3E}">
        <p14:creationId xmlns:p14="http://schemas.microsoft.com/office/powerpoint/2010/main" val="6042092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3982080" y="0"/>
            <a:ext cx="6578280" cy="6741000"/>
          </a:xfrm>
          <a:prstGeom prst="rect">
            <a:avLst/>
          </a:prstGeom>
          <a:noFill/>
          <a:ln>
            <a:noFill/>
          </a:ln>
        </p:spPr>
        <p:txBody>
          <a:bodyPr/>
          <a:lstStyle/>
          <a:p>
            <a:endParaRPr>
              <a:solidFill>
                <a:prstClr val="black"/>
              </a:solidFill>
            </a:endParaRPr>
          </a:p>
          <a:p>
            <a:endParaRPr>
              <a:solidFill>
                <a:prstClr val="black"/>
              </a:solidFill>
            </a:endParaRPr>
          </a:p>
          <a:p>
            <a:endParaRPr>
              <a:solidFill>
                <a:prstClr val="black"/>
              </a:solidFill>
            </a:endParaRPr>
          </a:p>
          <a:p>
            <a:r>
              <a:rPr lang="nl-NL" sz="2000">
                <a:solidFill>
                  <a:srgbClr val="FFFFFF"/>
                </a:solidFill>
                <a:latin typeface="Calibri"/>
              </a:rPr>
              <a:t>                   Karl Marx </a:t>
            </a:r>
            <a:endParaRPr>
              <a:solidFill>
                <a:prstClr val="black"/>
              </a:solidFill>
            </a:endParaRPr>
          </a:p>
          <a:p>
            <a:r>
              <a:rPr lang="nl-NL" sz="2000">
                <a:solidFill>
                  <a:srgbClr val="FFFFFF"/>
                </a:solidFill>
                <a:latin typeface="Calibri"/>
              </a:rPr>
              <a:t>    5 mei 1818 – 14 maart 1883</a:t>
            </a:r>
            <a:endParaRPr>
              <a:solidFill>
                <a:prstClr val="black"/>
              </a:solidFill>
            </a:endParaRPr>
          </a:p>
          <a:p>
            <a:endParaRPr>
              <a:solidFill>
                <a:prstClr val="black"/>
              </a:solidFill>
            </a:endParaRPr>
          </a:p>
          <a:p>
            <a:r>
              <a:rPr lang="nl-NL" sz="2000">
                <a:solidFill>
                  <a:srgbClr val="FFFFFF"/>
                </a:solidFill>
                <a:latin typeface="Calibri"/>
              </a:rPr>
              <a:t> </a:t>
            </a:r>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endParaRPr>
              <a:solidFill>
                <a:prstClr val="black"/>
              </a:solidFill>
            </a:endParaRPr>
          </a:p>
          <a:p>
            <a:r>
              <a:rPr lang="nl-NL" sz="2000">
                <a:solidFill>
                  <a:srgbClr val="FFFFFF"/>
                </a:solidFill>
                <a:latin typeface="Calibri"/>
              </a:rPr>
              <a:t>Karl Marx heeft het communisme bedacht. </a:t>
            </a:r>
            <a:endParaRPr>
              <a:solidFill>
                <a:prstClr val="black"/>
              </a:solidFill>
            </a:endParaRPr>
          </a:p>
        </p:txBody>
      </p:sp>
      <p:pic>
        <p:nvPicPr>
          <p:cNvPr id="96" name="Picture 2"/>
          <p:cNvPicPr/>
          <p:nvPr/>
        </p:nvPicPr>
        <p:blipFill>
          <a:blip r:embed="rId2"/>
          <a:stretch/>
        </p:blipFill>
        <p:spPr>
          <a:xfrm>
            <a:off x="1509960" y="0"/>
            <a:ext cx="2457000" cy="7071840"/>
          </a:xfrm>
          <a:prstGeom prst="rect">
            <a:avLst/>
          </a:prstGeom>
          <a:ln>
            <a:noFill/>
          </a:ln>
        </p:spPr>
      </p:pic>
      <p:pic>
        <p:nvPicPr>
          <p:cNvPr id="97" name="Picture 4"/>
          <p:cNvPicPr/>
          <p:nvPr/>
        </p:nvPicPr>
        <p:blipFill>
          <a:blip r:embed="rId3"/>
          <a:stretch/>
        </p:blipFill>
        <p:spPr>
          <a:xfrm>
            <a:off x="8292000" y="1297440"/>
            <a:ext cx="1771200" cy="2590560"/>
          </a:xfrm>
          <a:prstGeom prst="rect">
            <a:avLst/>
          </a:prstGeom>
          <a:ln>
            <a:noFill/>
          </a:ln>
        </p:spPr>
      </p:pic>
      <p:sp>
        <p:nvSpPr>
          <p:cNvPr id="98" name="CustomShape 2"/>
          <p:cNvSpPr/>
          <p:nvPr/>
        </p:nvSpPr>
        <p:spPr>
          <a:xfrm>
            <a:off x="5015880" y="1556792"/>
            <a:ext cx="1800000" cy="1700640"/>
          </a:xfrm>
          <a:prstGeom prst="wedgeRoundRectCallout">
            <a:avLst>
              <a:gd name="adj1" fmla="val 68354"/>
              <a:gd name="adj2" fmla="val -26987"/>
              <a:gd name="adj3" fmla="val 16667"/>
            </a:avLst>
          </a:prstGeom>
          <a:solidFill>
            <a:srgbClr val="FFFF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nl-NL" dirty="0">
                <a:solidFill>
                  <a:srgbClr val="000000"/>
                </a:solidFill>
                <a:latin typeface="Calibri"/>
              </a:rPr>
              <a:t>“Bezit is diefstal”</a:t>
            </a:r>
            <a:endParaRPr dirty="0">
              <a:solidFill>
                <a:prstClr val="black"/>
              </a:solidFill>
            </a:endParaRPr>
          </a:p>
        </p:txBody>
      </p:sp>
      <p:pic>
        <p:nvPicPr>
          <p:cNvPr id="99" name="Picture 5"/>
          <p:cNvPicPr/>
          <p:nvPr/>
        </p:nvPicPr>
        <p:blipFill>
          <a:blip r:embed="rId4"/>
          <a:stretch/>
        </p:blipFill>
        <p:spPr>
          <a:xfrm>
            <a:off x="8927040" y="5589360"/>
            <a:ext cx="1049040" cy="615600"/>
          </a:xfrm>
          <a:prstGeom prst="rect">
            <a:avLst/>
          </a:prstGeom>
          <a:ln>
            <a:noFill/>
          </a:ln>
        </p:spPr>
      </p:pic>
    </p:spTree>
    <p:extLst>
      <p:ext uri="{BB962C8B-B14F-4D97-AF65-F5344CB8AC3E}">
        <p14:creationId xmlns:p14="http://schemas.microsoft.com/office/powerpoint/2010/main" val="36081942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3946440" y="0"/>
            <a:ext cx="6721200" cy="6741000"/>
          </a:xfrm>
          <a:prstGeom prst="rect">
            <a:avLst/>
          </a:prstGeom>
          <a:noFill/>
          <a:ln>
            <a:noFill/>
          </a:ln>
        </p:spPr>
        <p:txBody>
          <a:bodyPr/>
          <a:lstStyle/>
          <a:p>
            <a:endParaRPr>
              <a:solidFill>
                <a:prstClr val="black"/>
              </a:solidFill>
            </a:endParaRPr>
          </a:p>
          <a:p>
            <a:r>
              <a:rPr lang="nl-NL" sz="2000">
                <a:solidFill>
                  <a:srgbClr val="FFFFFF"/>
                </a:solidFill>
                <a:latin typeface="Calibri"/>
              </a:rPr>
              <a:t>
Volgens Karl Marx, kun je alle mensen verdelen in drie sociale groepen:</a:t>
            </a:r>
            <a:endParaRPr>
              <a:solidFill>
                <a:prstClr val="black"/>
              </a:solidFill>
            </a:endParaRPr>
          </a:p>
          <a:p>
            <a:pPr>
              <a:buFont typeface="Arial"/>
              <a:buChar char="•"/>
            </a:pPr>
            <a:r>
              <a:rPr lang="nl-NL" sz="2000" u="sng">
                <a:solidFill>
                  <a:srgbClr val="FFFFFF"/>
                </a:solidFill>
                <a:latin typeface="Calibri"/>
              </a:rPr>
              <a:t>Adel</a:t>
            </a:r>
            <a:r>
              <a:rPr lang="nl-NL" sz="2000">
                <a:solidFill>
                  <a:srgbClr val="FFFFFF"/>
                </a:solidFill>
                <a:latin typeface="Calibri"/>
              </a:rPr>
              <a:t>: mensen die land bezitten en dit erven van familie</a:t>
            </a:r>
            <a:endParaRPr>
              <a:solidFill>
                <a:prstClr val="black"/>
              </a:solidFill>
            </a:endParaRPr>
          </a:p>
          <a:p>
            <a:pPr>
              <a:buFont typeface="Arial"/>
              <a:buChar char="•"/>
            </a:pPr>
            <a:r>
              <a:rPr lang="nl-NL" sz="2000" u="sng">
                <a:solidFill>
                  <a:srgbClr val="FFFFFF"/>
                </a:solidFill>
                <a:latin typeface="Calibri"/>
              </a:rPr>
              <a:t>Bourgeoisie</a:t>
            </a:r>
            <a:r>
              <a:rPr lang="nl-NL" sz="2000">
                <a:solidFill>
                  <a:srgbClr val="FFFFFF"/>
                </a:solidFill>
                <a:latin typeface="Calibri"/>
              </a:rPr>
              <a:t>: mensen die de baas zijn over bedrijven</a:t>
            </a:r>
            <a:endParaRPr>
              <a:solidFill>
                <a:prstClr val="black"/>
              </a:solidFill>
            </a:endParaRPr>
          </a:p>
          <a:p>
            <a:pPr>
              <a:buFont typeface="Arial"/>
              <a:buChar char="•"/>
            </a:pPr>
            <a:r>
              <a:rPr lang="nl-NL" sz="2000" u="sng">
                <a:solidFill>
                  <a:srgbClr val="FFFFFF"/>
                </a:solidFill>
                <a:latin typeface="Calibri"/>
              </a:rPr>
              <a:t>Proletariaat</a:t>
            </a:r>
            <a:r>
              <a:rPr lang="nl-NL" sz="2000">
                <a:solidFill>
                  <a:srgbClr val="FFFFFF"/>
                </a:solidFill>
                <a:latin typeface="Calibri"/>
              </a:rPr>
              <a:t>: mensen die niets bezitten</a:t>
            </a:r>
            <a:endParaRPr>
              <a:solidFill>
                <a:prstClr val="black"/>
              </a:solidFill>
            </a:endParaRPr>
          </a:p>
        </p:txBody>
      </p:sp>
      <p:pic>
        <p:nvPicPr>
          <p:cNvPr id="101" name="Picture 2"/>
          <p:cNvPicPr/>
          <p:nvPr/>
        </p:nvPicPr>
        <p:blipFill>
          <a:blip r:embed="rId2"/>
          <a:stretch/>
        </p:blipFill>
        <p:spPr>
          <a:xfrm>
            <a:off x="1489080" y="0"/>
            <a:ext cx="2457000" cy="7071840"/>
          </a:xfrm>
          <a:prstGeom prst="rect">
            <a:avLst/>
          </a:prstGeom>
          <a:ln>
            <a:noFill/>
          </a:ln>
        </p:spPr>
      </p:pic>
      <p:pic>
        <p:nvPicPr>
          <p:cNvPr id="102" name="Picture 3"/>
          <p:cNvPicPr/>
          <p:nvPr/>
        </p:nvPicPr>
        <p:blipFill>
          <a:blip r:embed="rId3"/>
          <a:stretch/>
        </p:blipFill>
        <p:spPr>
          <a:xfrm>
            <a:off x="8691240" y="3744000"/>
            <a:ext cx="1112760" cy="1251000"/>
          </a:xfrm>
          <a:prstGeom prst="rect">
            <a:avLst/>
          </a:prstGeom>
          <a:ln>
            <a:noFill/>
          </a:ln>
        </p:spPr>
      </p:pic>
    </p:spTree>
    <p:extLst>
      <p:ext uri="{BB962C8B-B14F-4D97-AF65-F5344CB8AC3E}">
        <p14:creationId xmlns:p14="http://schemas.microsoft.com/office/powerpoint/2010/main" val="3386307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3981720" y="-32400"/>
            <a:ext cx="6686280" cy="6857640"/>
          </a:xfrm>
          <a:prstGeom prst="rect">
            <a:avLst/>
          </a:prstGeom>
          <a:noFill/>
          <a:ln>
            <a:noFill/>
          </a:ln>
        </p:spPr>
        <p:txBody>
          <a:bodyPr/>
          <a:lstStyle/>
          <a:p>
            <a:endParaRPr dirty="0">
              <a:solidFill>
                <a:prstClr val="black"/>
              </a:solidFill>
            </a:endParaRPr>
          </a:p>
          <a:p>
            <a:endParaRPr dirty="0">
              <a:solidFill>
                <a:prstClr val="black"/>
              </a:solidFill>
            </a:endParaRPr>
          </a:p>
          <a:p>
            <a:r>
              <a:rPr lang="nl-NL" sz="2000" dirty="0">
                <a:solidFill>
                  <a:srgbClr val="FFFFFF"/>
                </a:solidFill>
                <a:latin typeface="Calibri"/>
              </a:rPr>
              <a:t>Volgens Karl Marx word het proletariaat uitgebuit ,</a:t>
            </a:r>
            <a:endParaRPr dirty="0">
              <a:solidFill>
                <a:prstClr val="black"/>
              </a:solidFill>
            </a:endParaRPr>
          </a:p>
          <a:p>
            <a:r>
              <a:rPr lang="nl-NL" sz="2000" dirty="0">
                <a:solidFill>
                  <a:srgbClr val="FFFFFF"/>
                </a:solidFill>
                <a:latin typeface="Calibri"/>
              </a:rPr>
              <a:t>Marx vind dat er eerst een revolutie moet komen, waarbij de proletariaat de macht overneemt van adel en bourgeoisie.</a:t>
            </a:r>
            <a:endParaRPr dirty="0">
              <a:solidFill>
                <a:prstClr val="black"/>
              </a:solidFill>
            </a:endParaRPr>
          </a:p>
          <a:p>
            <a:endParaRPr dirty="0">
              <a:solidFill>
                <a:prstClr val="black"/>
              </a:solidFill>
            </a:endParaRPr>
          </a:p>
          <a:p>
            <a:r>
              <a:rPr lang="nl-NL" sz="2000" dirty="0">
                <a:solidFill>
                  <a:srgbClr val="FFFFFF"/>
                </a:solidFill>
                <a:latin typeface="Calibri"/>
              </a:rPr>
              <a:t>Dan komt er een nieuwe samenleving zonder verschil.</a:t>
            </a:r>
            <a:endParaRPr dirty="0">
              <a:solidFill>
                <a:prstClr val="black"/>
              </a:solidFill>
            </a:endParaRPr>
          </a:p>
          <a:p>
            <a:endParaRPr dirty="0">
              <a:solidFill>
                <a:prstClr val="black"/>
              </a:solidFill>
            </a:endParaRPr>
          </a:p>
          <a:p>
            <a:endParaRPr dirty="0">
              <a:solidFill>
                <a:prstClr val="black"/>
              </a:solidFill>
            </a:endParaRPr>
          </a:p>
          <a:p>
            <a:r>
              <a:rPr lang="en-US" dirty="0">
                <a:solidFill>
                  <a:prstClr val="black"/>
                </a:solidFill>
              </a:rPr>
              <a:t>Has 110 hallo</a:t>
            </a:r>
            <a:endParaRPr dirty="0">
              <a:solidFill>
                <a:prstClr val="black"/>
              </a:solidFill>
            </a:endParaRPr>
          </a:p>
          <a:p>
            <a:endParaRPr dirty="0">
              <a:solidFill>
                <a:prstClr val="black"/>
              </a:solidFill>
            </a:endParaRPr>
          </a:p>
          <a:p>
            <a:endParaRPr dirty="0">
              <a:solidFill>
                <a:prstClr val="black"/>
              </a:solidFill>
            </a:endParaRPr>
          </a:p>
          <a:p>
            <a:r>
              <a:rPr lang="nl-NL" sz="2000" dirty="0">
                <a:solidFill>
                  <a:srgbClr val="FFFFFF"/>
                </a:solidFill>
                <a:latin typeface="Calibri"/>
              </a:rPr>
              <a:t>Uitgebuit : het gebruik van iemand maken zonder daarvoor beloond te worden</a:t>
            </a:r>
            <a:endParaRPr dirty="0">
              <a:solidFill>
                <a:prstClr val="black"/>
              </a:solidFill>
            </a:endParaRPr>
          </a:p>
        </p:txBody>
      </p:sp>
      <p:pic>
        <p:nvPicPr>
          <p:cNvPr id="104" name="Picture 2"/>
          <p:cNvPicPr/>
          <p:nvPr/>
        </p:nvPicPr>
        <p:blipFill>
          <a:blip r:embed="rId3"/>
          <a:stretch/>
        </p:blipFill>
        <p:spPr>
          <a:xfrm>
            <a:off x="1524000" y="-32400"/>
            <a:ext cx="2457000" cy="7071840"/>
          </a:xfrm>
          <a:prstGeom prst="rect">
            <a:avLst/>
          </a:prstGeom>
          <a:ln>
            <a:noFill/>
          </a:ln>
        </p:spPr>
      </p:pic>
      <p:pic>
        <p:nvPicPr>
          <p:cNvPr id="105" name="Picture 3"/>
          <p:cNvPicPr/>
          <p:nvPr/>
        </p:nvPicPr>
        <p:blipFill>
          <a:blip r:embed="rId4"/>
          <a:stretch/>
        </p:blipFill>
        <p:spPr>
          <a:xfrm>
            <a:off x="9223518" y="2348880"/>
            <a:ext cx="832680" cy="937800"/>
          </a:xfrm>
          <a:prstGeom prst="rect">
            <a:avLst/>
          </a:prstGeom>
          <a:ln>
            <a:noFill/>
          </a:ln>
        </p:spPr>
      </p:pic>
      <p:pic>
        <p:nvPicPr>
          <p:cNvPr id="106" name="Picture 4"/>
          <p:cNvPicPr/>
          <p:nvPr/>
        </p:nvPicPr>
        <p:blipFill>
          <a:blip r:embed="rId5"/>
          <a:stretch/>
        </p:blipFill>
        <p:spPr>
          <a:xfrm>
            <a:off x="9259320" y="5661360"/>
            <a:ext cx="1053720" cy="615600"/>
          </a:xfrm>
          <a:prstGeom prst="rect">
            <a:avLst/>
          </a:prstGeom>
          <a:ln>
            <a:noFill/>
          </a:ln>
        </p:spPr>
      </p:pic>
    </p:spTree>
    <p:extLst>
      <p:ext uri="{BB962C8B-B14F-4D97-AF65-F5344CB8AC3E}">
        <p14:creationId xmlns:p14="http://schemas.microsoft.com/office/powerpoint/2010/main" val="29534693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6996000" y="1816200"/>
            <a:ext cx="3502800" cy="4735800"/>
          </a:xfrm>
          <a:prstGeom prst="rect">
            <a:avLst/>
          </a:prstGeom>
          <a:noFill/>
          <a:ln>
            <a:noFill/>
          </a:ln>
        </p:spPr>
        <p:txBody>
          <a:bodyPr lIns="0" tIns="0" rIns="0" bIns="0"/>
          <a:lstStyle/>
          <a:p>
            <a:pPr>
              <a:buSzPct val="45000"/>
              <a:buFont typeface="StarSymbol"/>
              <a:buChar char=""/>
            </a:pPr>
            <a:r>
              <a:rPr lang="nl-NL" sz="2000">
                <a:solidFill>
                  <a:srgbClr val="FFFFFF"/>
                </a:solidFill>
                <a:latin typeface="Calibri"/>
              </a:rPr>
              <a:t>De hamer staat voor arme arbeiders</a:t>
            </a:r>
            <a:endParaRPr>
              <a:solidFill>
                <a:prstClr val="black"/>
              </a:solidFill>
            </a:endParaRPr>
          </a:p>
          <a:p>
            <a:pPr>
              <a:buSzPct val="45000"/>
              <a:buFont typeface="StarSymbol"/>
              <a:buChar char=""/>
            </a:pPr>
            <a:r>
              <a:rPr lang="nl-NL" sz="2000">
                <a:solidFill>
                  <a:srgbClr val="FFFFFF"/>
                </a:solidFill>
                <a:latin typeface="Calibri"/>
              </a:rPr>
              <a:t>De sikkel staat voor de boeren</a:t>
            </a:r>
            <a:endParaRPr>
              <a:solidFill>
                <a:prstClr val="black"/>
              </a:solidFill>
            </a:endParaRPr>
          </a:p>
          <a:p>
            <a:pPr>
              <a:buSzPct val="45000"/>
              <a:buFont typeface="StarSymbol"/>
              <a:buChar char=""/>
            </a:pPr>
            <a:r>
              <a:rPr lang="nl-NL" sz="2000">
                <a:solidFill>
                  <a:srgbClr val="FFFFFF"/>
                </a:solidFill>
                <a:latin typeface="Calibri"/>
              </a:rPr>
              <a:t>Rood is de kleur voor oorlog en revolutie</a:t>
            </a:r>
            <a:endParaRPr>
              <a:solidFill>
                <a:prstClr val="black"/>
              </a:solidFill>
            </a:endParaRPr>
          </a:p>
        </p:txBody>
      </p:sp>
      <p:pic>
        <p:nvPicPr>
          <p:cNvPr id="108" name="Picture 2"/>
          <p:cNvPicPr/>
          <p:nvPr/>
        </p:nvPicPr>
        <p:blipFill>
          <a:blip r:embed="rId2"/>
          <a:stretch/>
        </p:blipFill>
        <p:spPr>
          <a:xfrm>
            <a:off x="2100000" y="1008000"/>
            <a:ext cx="4536000" cy="4680000"/>
          </a:xfrm>
          <a:prstGeom prst="rect">
            <a:avLst/>
          </a:prstGeom>
          <a:ln>
            <a:noFill/>
          </a:ln>
        </p:spPr>
      </p:pic>
      <p:pic>
        <p:nvPicPr>
          <p:cNvPr id="109" name="Picture 4"/>
          <p:cNvPicPr/>
          <p:nvPr/>
        </p:nvPicPr>
        <p:blipFill>
          <a:blip r:embed="rId3"/>
          <a:stretch/>
        </p:blipFill>
        <p:spPr>
          <a:xfrm>
            <a:off x="9182280" y="4928400"/>
            <a:ext cx="1053720" cy="615600"/>
          </a:xfrm>
          <a:prstGeom prst="rect">
            <a:avLst/>
          </a:prstGeom>
          <a:ln>
            <a:noFill/>
          </a:ln>
        </p:spPr>
      </p:pic>
    </p:spTree>
    <p:extLst>
      <p:ext uri="{BB962C8B-B14F-4D97-AF65-F5344CB8AC3E}">
        <p14:creationId xmlns:p14="http://schemas.microsoft.com/office/powerpoint/2010/main" val="772496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1121" y="1521609"/>
            <a:ext cx="9144000" cy="2387600"/>
          </a:xfrm>
        </p:spPr>
        <p:txBody>
          <a:bodyPr/>
          <a:lstStyle/>
          <a:p>
            <a:r>
              <a:rPr lang="nl-NL" b="1" dirty="0" smtClean="0"/>
              <a:t>§9 Socialisme</a:t>
            </a:r>
            <a:endParaRPr lang="nl-NL" b="1" dirty="0"/>
          </a:p>
        </p:txBody>
      </p:sp>
      <p:sp>
        <p:nvSpPr>
          <p:cNvPr id="3" name="Ondertitel 2"/>
          <p:cNvSpPr>
            <a:spLocks noGrp="1"/>
          </p:cNvSpPr>
          <p:nvPr>
            <p:ph type="subTitle" idx="1"/>
          </p:nvPr>
        </p:nvSpPr>
        <p:spPr/>
        <p:txBody>
          <a:bodyPr/>
          <a:lstStyle/>
          <a:p>
            <a:endParaRPr lang="nl-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451" y="5068777"/>
            <a:ext cx="10604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351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94814" y="273837"/>
            <a:ext cx="10515600" cy="1325563"/>
          </a:xfrm>
        </p:spPr>
        <p:txBody>
          <a:bodyPr>
            <a:noAutofit/>
          </a:bodyPr>
          <a:lstStyle/>
          <a:p>
            <a:r>
              <a:rPr lang="nl-NL" sz="3600" b="1" dirty="0" smtClean="0"/>
              <a:t>Wat is socialisme?</a:t>
            </a:r>
            <a:endParaRPr lang="nl-NL" sz="3600" b="1" dirty="0"/>
          </a:p>
        </p:txBody>
      </p:sp>
      <p:sp>
        <p:nvSpPr>
          <p:cNvPr id="3" name="Tijdelijke aanduiding voor inhoud 2"/>
          <p:cNvSpPr>
            <a:spLocks noGrp="1"/>
          </p:cNvSpPr>
          <p:nvPr>
            <p:ph idx="1"/>
          </p:nvPr>
        </p:nvSpPr>
        <p:spPr>
          <a:xfrm>
            <a:off x="2775146" y="1695700"/>
            <a:ext cx="10515600" cy="4351338"/>
          </a:xfrm>
        </p:spPr>
        <p:txBody>
          <a:bodyPr>
            <a:normAutofit/>
          </a:bodyPr>
          <a:lstStyle/>
          <a:p>
            <a:pPr marL="0" indent="0">
              <a:buNone/>
            </a:pPr>
            <a:r>
              <a:rPr lang="nl-NL" sz="3200" i="1" u="sng" dirty="0" smtClean="0"/>
              <a:t>Socialisme</a:t>
            </a:r>
            <a:r>
              <a:rPr lang="nl-NL" sz="3200" dirty="0" smtClean="0"/>
              <a:t>=</a:t>
            </a:r>
            <a:r>
              <a:rPr lang="nl-NL" dirty="0" smtClean="0"/>
              <a:t> </a:t>
            </a:r>
            <a:r>
              <a:rPr lang="nl-NL" dirty="0"/>
              <a:t>S</a:t>
            </a:r>
            <a:r>
              <a:rPr lang="nl-NL" dirty="0" smtClean="0"/>
              <a:t>troming </a:t>
            </a:r>
            <a:r>
              <a:rPr lang="nl-NL" dirty="0"/>
              <a:t>die vooral gelijkheid belangrijk </a:t>
            </a:r>
            <a:r>
              <a:rPr lang="nl-NL" dirty="0" smtClean="0"/>
              <a:t>vond.</a:t>
            </a:r>
          </a:p>
        </p:txBody>
      </p:sp>
      <p:pic>
        <p:nvPicPr>
          <p:cNvPr id="5" name="Afbeelding 4"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0908" y="4742578"/>
            <a:ext cx="1057275" cy="1057275"/>
          </a:xfrm>
          <a:prstGeom prst="rect">
            <a:avLst/>
          </a:prstGeom>
          <a:noFill/>
          <a:ln>
            <a:noFill/>
          </a:ln>
        </p:spPr>
      </p:pic>
      <p:sp>
        <p:nvSpPr>
          <p:cNvPr id="6" name="Rechthoek 5"/>
          <p:cNvSpPr/>
          <p:nvPr/>
        </p:nvSpPr>
        <p:spPr>
          <a:xfrm>
            <a:off x="2808065" y="2336394"/>
            <a:ext cx="9383935" cy="584775"/>
          </a:xfrm>
          <a:prstGeom prst="rect">
            <a:avLst/>
          </a:prstGeom>
        </p:spPr>
        <p:txBody>
          <a:bodyPr wrap="square">
            <a:spAutoFit/>
          </a:bodyPr>
          <a:lstStyle/>
          <a:p>
            <a:r>
              <a:rPr lang="nl-NL" sz="3200" i="1" u="sng" dirty="0">
                <a:solidFill>
                  <a:prstClr val="white"/>
                </a:solidFill>
              </a:rPr>
              <a:t>Socialisten</a:t>
            </a:r>
            <a:r>
              <a:rPr lang="nl-NL" sz="3200" dirty="0">
                <a:solidFill>
                  <a:prstClr val="white"/>
                </a:solidFill>
              </a:rPr>
              <a:t>= </a:t>
            </a:r>
            <a:r>
              <a:rPr lang="nl-NL" sz="2800" dirty="0">
                <a:solidFill>
                  <a:prstClr val="white"/>
                </a:solidFill>
              </a:rPr>
              <a:t>aanhangers van het </a:t>
            </a:r>
            <a:r>
              <a:rPr lang="nl-NL" sz="2800" dirty="0" smtClean="0">
                <a:solidFill>
                  <a:prstClr val="white"/>
                </a:solidFill>
              </a:rPr>
              <a:t>socialisme.</a:t>
            </a:r>
            <a:endParaRPr lang="nl-NL" dirty="0">
              <a:solidFill>
                <a:prstClr val="white"/>
              </a:solidFill>
            </a:endParaRPr>
          </a:p>
        </p:txBody>
      </p:sp>
      <p:pic>
        <p:nvPicPr>
          <p:cNvPr id="7"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a:off x="2808065" y="3105835"/>
            <a:ext cx="8969187" cy="1015663"/>
          </a:xfrm>
          <a:prstGeom prst="rect">
            <a:avLst/>
          </a:prstGeom>
        </p:spPr>
        <p:txBody>
          <a:bodyPr wrap="square">
            <a:spAutoFit/>
          </a:bodyPr>
          <a:lstStyle/>
          <a:p>
            <a:r>
              <a:rPr lang="nl-NL" sz="3200" i="1" u="sng" dirty="0" smtClean="0">
                <a:solidFill>
                  <a:prstClr val="white"/>
                </a:solidFill>
              </a:rPr>
              <a:t>Kapitalisme</a:t>
            </a:r>
            <a:r>
              <a:rPr lang="nl-NL" sz="3200" i="1" dirty="0" smtClean="0">
                <a:solidFill>
                  <a:prstClr val="white"/>
                </a:solidFill>
              </a:rPr>
              <a:t>=</a:t>
            </a:r>
            <a:r>
              <a:rPr lang="nl-NL" sz="3200" i="1" dirty="0">
                <a:solidFill>
                  <a:prstClr val="white"/>
                </a:solidFill>
              </a:rPr>
              <a:t> </a:t>
            </a:r>
            <a:r>
              <a:rPr lang="nl-NL" sz="2800" dirty="0" smtClean="0">
                <a:solidFill>
                  <a:prstClr val="white"/>
                </a:solidFill>
              </a:rPr>
              <a:t>Economie </a:t>
            </a:r>
            <a:r>
              <a:rPr lang="nl-NL" sz="2800" dirty="0">
                <a:solidFill>
                  <a:prstClr val="white"/>
                </a:solidFill>
              </a:rPr>
              <a:t>waarbij de grond en de bedrijven eigendom zijn van ondernemers.</a:t>
            </a:r>
          </a:p>
        </p:txBody>
      </p:sp>
    </p:spTree>
    <p:extLst>
      <p:ext uri="{BB962C8B-B14F-4D97-AF65-F5344CB8AC3E}">
        <p14:creationId xmlns:p14="http://schemas.microsoft.com/office/powerpoint/2010/main" val="16016892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28109" y="308732"/>
            <a:ext cx="10515600" cy="1325563"/>
          </a:xfrm>
        </p:spPr>
        <p:txBody>
          <a:bodyPr/>
          <a:lstStyle/>
          <a:p>
            <a:r>
              <a:rPr lang="nl-NL" b="1" dirty="0" smtClean="0"/>
              <a:t>Politieke ideeën</a:t>
            </a:r>
            <a:endParaRPr lang="nl-NL" b="1" dirty="0"/>
          </a:p>
        </p:txBody>
      </p:sp>
      <p:sp>
        <p:nvSpPr>
          <p:cNvPr id="3" name="Tijdelijke aanduiding voor inhoud 2"/>
          <p:cNvSpPr>
            <a:spLocks noGrp="1"/>
          </p:cNvSpPr>
          <p:nvPr>
            <p:ph idx="1"/>
          </p:nvPr>
        </p:nvSpPr>
        <p:spPr>
          <a:xfrm>
            <a:off x="2478741" y="1768766"/>
            <a:ext cx="10515600" cy="4351338"/>
          </a:xfrm>
        </p:spPr>
        <p:txBody>
          <a:bodyPr/>
          <a:lstStyle/>
          <a:p>
            <a:r>
              <a:rPr lang="nl-NL" dirty="0" smtClean="0"/>
              <a:t>Gelijkheid voor iedereen.</a:t>
            </a:r>
          </a:p>
          <a:p>
            <a:r>
              <a:rPr lang="nl-NL" dirty="0" smtClean="0"/>
              <a:t>Onenigheid over kiesrecht.</a:t>
            </a:r>
          </a:p>
          <a:p>
            <a:r>
              <a:rPr lang="nl-NL" dirty="0" smtClean="0"/>
              <a:t>Scheiding kerk en staat.</a:t>
            </a:r>
          </a:p>
          <a:p>
            <a:r>
              <a:rPr lang="nl-NL" dirty="0" smtClean="0"/>
              <a:t>Regering dankt haar macht aan arbeiders.</a:t>
            </a:r>
          </a:p>
          <a:p>
            <a:r>
              <a:rPr lang="nl-NL" dirty="0" smtClean="0"/>
              <a:t>Overheid moet veel taken op zich nemen.</a:t>
            </a:r>
          </a:p>
          <a:p>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7272" y="711491"/>
            <a:ext cx="1057275" cy="1057275"/>
          </a:xfrm>
          <a:prstGeom prst="rect">
            <a:avLst/>
          </a:prstGeom>
          <a:noFill/>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2058" y="4360437"/>
            <a:ext cx="1219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https://www.sp.nl/sites/default/files/styles/page_section_float_337/public/publication_import/images/200907_emancipatie3.jpg?itok=wMtkJYuj"/>
          <p:cNvPicPr>
            <a:picLocks noChangeAspect="1" noChangeArrowheads="1"/>
          </p:cNvPicPr>
          <p:nvPr/>
        </p:nvPicPr>
        <p:blipFill rotWithShape="1">
          <a:blip r:embed="rId4">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9207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85186" y="223457"/>
            <a:ext cx="10515600" cy="1325563"/>
          </a:xfrm>
        </p:spPr>
        <p:txBody>
          <a:bodyPr>
            <a:normAutofit/>
          </a:bodyPr>
          <a:lstStyle/>
          <a:p>
            <a:r>
              <a:rPr lang="nl-NL" b="1" dirty="0" smtClean="0"/>
              <a:t/>
            </a:r>
            <a:br>
              <a:rPr lang="nl-NL" b="1" dirty="0" smtClean="0"/>
            </a:br>
            <a:r>
              <a:rPr lang="nl-NL" b="1" dirty="0" smtClean="0"/>
              <a:t>1. </a:t>
            </a:r>
            <a:r>
              <a:rPr lang="nl-NL" sz="3600" b="1" dirty="0" smtClean="0"/>
              <a:t>gelijkheid voor iedereen</a:t>
            </a:r>
            <a:endParaRPr lang="nl-NL" b="1" dirty="0"/>
          </a:p>
        </p:txBody>
      </p:sp>
      <p:sp>
        <p:nvSpPr>
          <p:cNvPr id="3" name="Tijdelijke aanduiding voor inhoud 2"/>
          <p:cNvSpPr>
            <a:spLocks noGrp="1"/>
          </p:cNvSpPr>
          <p:nvPr>
            <p:ph idx="1"/>
          </p:nvPr>
        </p:nvSpPr>
        <p:spPr>
          <a:xfrm>
            <a:off x="2799197" y="1825624"/>
            <a:ext cx="10515600" cy="4351338"/>
          </a:xfrm>
        </p:spPr>
        <p:txBody>
          <a:bodyPr/>
          <a:lstStyle/>
          <a:p>
            <a:pPr marL="0" indent="0">
              <a:buNone/>
            </a:pPr>
            <a:r>
              <a:rPr lang="nl-NL" sz="3200" dirty="0" smtClean="0"/>
              <a:t>-</a:t>
            </a:r>
            <a:r>
              <a:rPr lang="nl-NL" sz="3200" i="1" u="sng" dirty="0" smtClean="0"/>
              <a:t> Bourgeoisie</a:t>
            </a:r>
            <a:r>
              <a:rPr lang="nl-NL" sz="3200" dirty="0"/>
              <a:t>= </a:t>
            </a:r>
            <a:r>
              <a:rPr lang="nl-NL" dirty="0"/>
              <a:t>rijke burgers in </a:t>
            </a:r>
            <a:r>
              <a:rPr lang="nl-NL" dirty="0" smtClean="0"/>
              <a:t>steden.</a:t>
            </a:r>
          </a:p>
          <a:p>
            <a:pPr marL="0" indent="0">
              <a:buNone/>
            </a:pPr>
            <a:r>
              <a:rPr lang="nl-NL" dirty="0"/>
              <a:t>	</a:t>
            </a:r>
          </a:p>
          <a:p>
            <a:pPr marL="0" indent="0">
              <a:buNone/>
            </a:pPr>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9250" y="5119687"/>
            <a:ext cx="1057275" cy="1057275"/>
          </a:xfrm>
          <a:prstGeom prst="rect">
            <a:avLst/>
          </a:prstGeom>
          <a:noFill/>
          <a:ln>
            <a:noFill/>
          </a:ln>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184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68" y="607164"/>
            <a:ext cx="7908031" cy="4493538"/>
          </a:xfrm>
          <a:prstGeom prst="rect">
            <a:avLst/>
          </a:prstGeom>
          <a:noFill/>
        </p:spPr>
        <p:txBody>
          <a:bodyPr wrap="square" rtlCol="0">
            <a:spAutoFit/>
          </a:bodyPr>
          <a:lstStyle/>
          <a:p>
            <a:r>
              <a:rPr lang="nl-NL" sz="2200" dirty="0" smtClean="0">
                <a:solidFill>
                  <a:schemeClr val="bg1"/>
                </a:solidFill>
              </a:rPr>
              <a:t>Machines worden geplaatst in aparte gebouwen: </a:t>
            </a:r>
            <a:r>
              <a:rPr lang="nl-NL" sz="2200" u="sng" dirty="0" smtClean="0">
                <a:solidFill>
                  <a:schemeClr val="bg1"/>
                </a:solidFill>
              </a:rPr>
              <a:t>fabrieken</a:t>
            </a:r>
            <a:r>
              <a:rPr lang="nl-NL" sz="2200" dirty="0" smtClean="0">
                <a:solidFill>
                  <a:schemeClr val="bg1"/>
                </a:solidFill>
              </a:rPr>
              <a:t>.</a:t>
            </a:r>
          </a:p>
          <a:p>
            <a:endParaRPr lang="nl-NL" sz="2200" dirty="0">
              <a:solidFill>
                <a:schemeClr val="bg1"/>
              </a:solidFill>
            </a:endParaRPr>
          </a:p>
          <a:p>
            <a:r>
              <a:rPr lang="nl-NL" sz="2200" u="sng" dirty="0" smtClean="0">
                <a:solidFill>
                  <a:schemeClr val="bg1"/>
                </a:solidFill>
              </a:rPr>
              <a:t>Massaproductie:</a:t>
            </a:r>
            <a:r>
              <a:rPr lang="nl-NL" sz="2200" dirty="0" smtClean="0">
                <a:solidFill>
                  <a:schemeClr val="bg1"/>
                </a:solidFill>
              </a:rPr>
              <a:t> Grote aantallen van precies hetzelfde product worden gemaakt met behulp van </a:t>
            </a:r>
            <a:r>
              <a:rPr lang="nl-NL" sz="2200" u="sng" dirty="0" smtClean="0">
                <a:solidFill>
                  <a:schemeClr val="bg1"/>
                </a:solidFill>
              </a:rPr>
              <a:t>Arbeidsdeling</a:t>
            </a:r>
            <a:r>
              <a:rPr lang="nl-NL" sz="2200" dirty="0" smtClean="0">
                <a:solidFill>
                  <a:schemeClr val="bg1"/>
                </a:solidFill>
              </a:rPr>
              <a:t>.</a:t>
            </a:r>
          </a:p>
          <a:p>
            <a:endParaRPr lang="nl-NL" sz="2200" u="sng" dirty="0">
              <a:solidFill>
                <a:schemeClr val="bg1"/>
              </a:solidFill>
            </a:endParaRPr>
          </a:p>
          <a:p>
            <a:r>
              <a:rPr lang="nl-NL" sz="2200" u="sng" dirty="0" smtClean="0">
                <a:solidFill>
                  <a:schemeClr val="bg1"/>
                </a:solidFill>
              </a:rPr>
              <a:t>Arbeidsdeling</a:t>
            </a:r>
            <a:r>
              <a:rPr lang="nl-NL" sz="2200" dirty="0" smtClean="0">
                <a:solidFill>
                  <a:schemeClr val="bg1"/>
                </a:solidFill>
              </a:rPr>
              <a:t>: Het maken van producten in verschillende stappen: elke arbeider doet maar één van deze stappen.</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1026" name="Picture 2" descr="http://www.ub.uib.no/utstilling/kvinner-i-arbeid/kvinnebilder/ilysogrorsle/kap5/UBB-KK-N-431_0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248" y="3225785"/>
            <a:ext cx="4919833" cy="3468482"/>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43394" y="3225785"/>
            <a:ext cx="1096634" cy="1019663"/>
          </a:xfrm>
          <a:prstGeom prst="rect">
            <a:avLst/>
          </a:prstGeom>
        </p:spPr>
      </p:pic>
    </p:spTree>
    <p:extLst>
      <p:ext uri="{BB962C8B-B14F-4D97-AF65-F5344CB8AC3E}">
        <p14:creationId xmlns:p14="http://schemas.microsoft.com/office/powerpoint/2010/main" val="3055399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37335" y="339367"/>
            <a:ext cx="10515600" cy="1325563"/>
          </a:xfrm>
        </p:spPr>
        <p:txBody>
          <a:bodyPr>
            <a:normAutofit fontScale="90000"/>
          </a:bodyPr>
          <a:lstStyle/>
          <a:p>
            <a:r>
              <a:rPr lang="nl-NL" sz="4800" b="1" dirty="0" smtClean="0"/>
              <a:t/>
            </a:r>
            <a:br>
              <a:rPr lang="nl-NL" sz="4800" b="1" dirty="0" smtClean="0"/>
            </a:br>
            <a:r>
              <a:rPr lang="nl-NL" sz="4900" b="1" dirty="0" smtClean="0"/>
              <a:t>2. </a:t>
            </a:r>
            <a:r>
              <a:rPr lang="nl-NL" sz="4000" b="1" dirty="0" smtClean="0"/>
              <a:t>Onenigheid over het kiesrecht</a:t>
            </a:r>
            <a:endParaRPr lang="nl-NL" sz="3600" b="1" dirty="0"/>
          </a:p>
        </p:txBody>
      </p:sp>
      <p:sp>
        <p:nvSpPr>
          <p:cNvPr id="3" name="Tijdelijke aanduiding voor inhoud 2"/>
          <p:cNvSpPr>
            <a:spLocks noGrp="1"/>
          </p:cNvSpPr>
          <p:nvPr>
            <p:ph idx="1"/>
          </p:nvPr>
        </p:nvSpPr>
        <p:spPr>
          <a:xfrm>
            <a:off x="2303240" y="1825621"/>
            <a:ext cx="10515600" cy="4351338"/>
          </a:xfrm>
        </p:spPr>
        <p:txBody>
          <a:bodyPr/>
          <a:lstStyle/>
          <a:p>
            <a:r>
              <a:rPr lang="nl-NL" dirty="0" err="1"/>
              <a:t>Sociaal-democraten</a:t>
            </a:r>
            <a:r>
              <a:rPr lang="nl-NL" dirty="0"/>
              <a:t>: wilden kiesrecht voor </a:t>
            </a:r>
            <a:r>
              <a:rPr lang="nl-NL" dirty="0" smtClean="0"/>
              <a:t>iedereen.</a:t>
            </a:r>
          </a:p>
          <a:p>
            <a:endParaRPr lang="nl-NL" dirty="0"/>
          </a:p>
          <a:p>
            <a:r>
              <a:rPr lang="nl-NL" dirty="0"/>
              <a:t>Communisten: wilden macht grijpen </a:t>
            </a:r>
            <a:r>
              <a:rPr lang="nl-NL" dirty="0" smtClean="0"/>
              <a:t>met </a:t>
            </a:r>
            <a:r>
              <a:rPr lang="nl-NL" dirty="0"/>
              <a:t>een </a:t>
            </a:r>
            <a:r>
              <a:rPr lang="nl-NL" dirty="0" smtClean="0"/>
              <a:t>revolutie. </a:t>
            </a:r>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37366" y="4751384"/>
            <a:ext cx="1057275" cy="1057275"/>
          </a:xfrm>
          <a:prstGeom prst="rect">
            <a:avLst/>
          </a:prstGeom>
          <a:noFill/>
          <a:ln>
            <a:noFill/>
          </a:ln>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216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97119" y="420320"/>
            <a:ext cx="10515600" cy="1325563"/>
          </a:xfrm>
        </p:spPr>
        <p:txBody>
          <a:bodyPr>
            <a:normAutofit/>
          </a:bodyPr>
          <a:lstStyle/>
          <a:p>
            <a:r>
              <a:rPr lang="nl-NL" dirty="0" smtClean="0"/>
              <a:t/>
            </a:r>
            <a:br>
              <a:rPr lang="nl-NL" dirty="0" smtClean="0"/>
            </a:br>
            <a:r>
              <a:rPr lang="nl-NL" sz="3600" b="1" dirty="0" smtClean="0"/>
              <a:t>3. Scheiding </a:t>
            </a:r>
            <a:r>
              <a:rPr lang="nl-NL" sz="3600" b="1" dirty="0"/>
              <a:t>kerk en </a:t>
            </a:r>
            <a:r>
              <a:rPr lang="nl-NL" sz="3600" b="1" dirty="0" smtClean="0"/>
              <a:t>staat</a:t>
            </a:r>
            <a:endParaRPr lang="nl-NL" sz="3600" b="1" dirty="0"/>
          </a:p>
        </p:txBody>
      </p:sp>
      <p:sp>
        <p:nvSpPr>
          <p:cNvPr id="3" name="Tijdelijke aanduiding voor inhoud 2"/>
          <p:cNvSpPr>
            <a:spLocks noGrp="1"/>
          </p:cNvSpPr>
          <p:nvPr>
            <p:ph idx="1"/>
          </p:nvPr>
        </p:nvSpPr>
        <p:spPr>
          <a:xfrm>
            <a:off x="2640105" y="1798731"/>
            <a:ext cx="11163301" cy="4351338"/>
          </a:xfrm>
        </p:spPr>
        <p:txBody>
          <a:bodyPr/>
          <a:lstStyle/>
          <a:p>
            <a:pPr marL="0" indent="0">
              <a:buNone/>
            </a:pPr>
            <a:endParaRPr lang="nl-NL" dirty="0"/>
          </a:p>
          <a:p>
            <a:r>
              <a:rPr lang="nl-NL" dirty="0" smtClean="0"/>
              <a:t> 20</a:t>
            </a:r>
            <a:r>
              <a:rPr lang="nl-NL" baseline="30000" dirty="0" smtClean="0"/>
              <a:t>ste</a:t>
            </a:r>
            <a:r>
              <a:rPr lang="nl-NL" dirty="0" smtClean="0"/>
              <a:t> eeuw</a:t>
            </a:r>
          </a:p>
          <a:p>
            <a:pPr marL="0" lvl="0" indent="0">
              <a:buNone/>
            </a:pPr>
            <a:endParaRPr lang="nl-NL" sz="3200" dirty="0" smtClean="0">
              <a:latin typeface="+mj-lt"/>
            </a:endParaRPr>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1267" y="3136388"/>
            <a:ext cx="1057275" cy="1057275"/>
          </a:xfrm>
          <a:prstGeom prst="rect">
            <a:avLst/>
          </a:prstGeom>
          <a:noFill/>
          <a:ln>
            <a:noFill/>
          </a:ln>
        </p:spPr>
      </p:pic>
      <p:pic>
        <p:nvPicPr>
          <p:cNvPr id="6"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6804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51090" y="661342"/>
            <a:ext cx="10515600" cy="871246"/>
          </a:xfrm>
        </p:spPr>
        <p:txBody>
          <a:bodyPr>
            <a:normAutofit/>
          </a:bodyPr>
          <a:lstStyle/>
          <a:p>
            <a:pPr lvl="0"/>
            <a:r>
              <a:rPr lang="nl-NL" sz="3600" b="1" dirty="0" smtClean="0">
                <a:solidFill>
                  <a:prstClr val="white"/>
                </a:solidFill>
              </a:rPr>
              <a:t>4. Macht </a:t>
            </a:r>
            <a:r>
              <a:rPr lang="nl-NL" sz="3600" b="1" dirty="0">
                <a:solidFill>
                  <a:prstClr val="white"/>
                </a:solidFill>
              </a:rPr>
              <a:t>van regering met dank aan </a:t>
            </a:r>
            <a:r>
              <a:rPr lang="nl-NL" sz="3600" b="1" dirty="0" smtClean="0">
                <a:solidFill>
                  <a:prstClr val="white"/>
                </a:solidFill>
              </a:rPr>
              <a:t>arbeiders</a:t>
            </a:r>
            <a:endParaRPr lang="nl-NL" b="1" dirty="0"/>
          </a:p>
        </p:txBody>
      </p:sp>
      <p:sp>
        <p:nvSpPr>
          <p:cNvPr id="5" name="Tijdelijke aanduiding voor inhoud 4"/>
          <p:cNvSpPr>
            <a:spLocks noGrp="1"/>
          </p:cNvSpPr>
          <p:nvPr>
            <p:ph idx="1"/>
          </p:nvPr>
        </p:nvSpPr>
        <p:spPr>
          <a:xfrm>
            <a:off x="2410496" y="1748352"/>
            <a:ext cx="10515600" cy="4351338"/>
          </a:xfrm>
        </p:spPr>
        <p:txBody>
          <a:bodyPr/>
          <a:lstStyle/>
          <a:p>
            <a:pPr marL="0" lvl="0" indent="0">
              <a:buNone/>
            </a:pPr>
            <a:r>
              <a:rPr lang="nl-NL" sz="3200" dirty="0" smtClean="0">
                <a:solidFill>
                  <a:prstClr val="white"/>
                </a:solidFill>
              </a:rPr>
              <a:t>- </a:t>
            </a:r>
            <a:r>
              <a:rPr lang="nl-NL" sz="3200" i="1" u="sng" dirty="0" smtClean="0">
                <a:solidFill>
                  <a:prstClr val="white"/>
                </a:solidFill>
              </a:rPr>
              <a:t>Proletariaat=</a:t>
            </a:r>
            <a:r>
              <a:rPr lang="nl-NL" sz="3200" i="1" dirty="0" smtClean="0">
                <a:solidFill>
                  <a:prstClr val="white"/>
                </a:solidFill>
              </a:rPr>
              <a:t>  </a:t>
            </a:r>
            <a:r>
              <a:rPr lang="nl-NL" dirty="0" smtClean="0">
                <a:solidFill>
                  <a:prstClr val="white"/>
                </a:solidFill>
              </a:rPr>
              <a:t>volgens </a:t>
            </a:r>
            <a:r>
              <a:rPr lang="nl-NL" dirty="0">
                <a:solidFill>
                  <a:prstClr val="white"/>
                </a:solidFill>
              </a:rPr>
              <a:t>Karl Marx de onderdrukte </a:t>
            </a:r>
            <a:r>
              <a:rPr lang="nl-NL" dirty="0" smtClean="0">
                <a:solidFill>
                  <a:prstClr val="white"/>
                </a:solidFill>
              </a:rPr>
              <a:t>arbeiders.</a:t>
            </a:r>
            <a:endParaRPr lang="nl-NL" dirty="0">
              <a:solidFill>
                <a:prstClr val="white"/>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0943" y="4611532"/>
            <a:ext cx="10541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0998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1370" y="864158"/>
            <a:ext cx="1057275" cy="1057275"/>
          </a:xfrm>
          <a:prstGeom prst="rect">
            <a:avLst/>
          </a:prstGeom>
          <a:noFill/>
          <a:ln>
            <a:noFill/>
          </a:ln>
        </p:spPr>
      </p:pic>
      <p:sp>
        <p:nvSpPr>
          <p:cNvPr id="2" name="Titel 1"/>
          <p:cNvSpPr>
            <a:spLocks noGrp="1"/>
          </p:cNvSpPr>
          <p:nvPr>
            <p:ph type="title"/>
          </p:nvPr>
        </p:nvSpPr>
        <p:spPr>
          <a:xfrm>
            <a:off x="3452611" y="352246"/>
            <a:ext cx="10515600" cy="1325563"/>
          </a:xfrm>
        </p:spPr>
        <p:txBody>
          <a:bodyPr>
            <a:normAutofit fontScale="90000"/>
          </a:bodyPr>
          <a:lstStyle/>
          <a:p>
            <a:pPr lvl="0"/>
            <a:r>
              <a:rPr lang="nl-NL" dirty="0" smtClean="0"/>
              <a:t/>
            </a:r>
            <a:br>
              <a:rPr lang="nl-NL" dirty="0" smtClean="0"/>
            </a:br>
            <a:r>
              <a:rPr lang="nl-NL" sz="4800" b="1" dirty="0" smtClean="0"/>
              <a:t>5. </a:t>
            </a:r>
            <a:r>
              <a:rPr lang="nl-NL" sz="3600" b="1" dirty="0" smtClean="0"/>
              <a:t>Overheid </a:t>
            </a:r>
            <a:r>
              <a:rPr lang="nl-NL" sz="3600" b="1" dirty="0"/>
              <a:t>neemt veel taken op </a:t>
            </a:r>
            <a:r>
              <a:rPr lang="nl-NL" sz="3600" b="1" dirty="0" smtClean="0"/>
              <a:t>zich</a:t>
            </a:r>
            <a:br>
              <a:rPr lang="nl-NL" sz="3600" b="1" dirty="0" smtClean="0"/>
            </a:br>
            <a:endParaRPr lang="nl-NL" sz="3600" b="1" dirty="0"/>
          </a:p>
        </p:txBody>
      </p:sp>
      <p:sp>
        <p:nvSpPr>
          <p:cNvPr id="3" name="Tijdelijke aanduiding voor inhoud 2"/>
          <p:cNvSpPr>
            <a:spLocks noGrp="1"/>
          </p:cNvSpPr>
          <p:nvPr>
            <p:ph idx="1"/>
          </p:nvPr>
        </p:nvSpPr>
        <p:spPr>
          <a:xfrm>
            <a:off x="2788023" y="1786327"/>
            <a:ext cx="10515600" cy="4351338"/>
          </a:xfrm>
        </p:spPr>
        <p:txBody>
          <a:bodyPr/>
          <a:lstStyle/>
          <a:p>
            <a:pPr lvl="0"/>
            <a:endParaRPr lang="nl-NL" dirty="0" smtClean="0"/>
          </a:p>
          <a:p>
            <a:pPr lvl="0"/>
            <a:r>
              <a:rPr lang="nl-NL" dirty="0" smtClean="0"/>
              <a:t>Zorgen </a:t>
            </a:r>
            <a:r>
              <a:rPr lang="nl-NL" dirty="0"/>
              <a:t>dat alle burgers het even goed </a:t>
            </a:r>
            <a:r>
              <a:rPr lang="nl-NL" dirty="0" smtClean="0"/>
              <a:t>krijgen.</a:t>
            </a:r>
            <a:endParaRPr lang="nl-NL" dirty="0"/>
          </a:p>
          <a:p>
            <a:pPr lvl="0"/>
            <a:r>
              <a:rPr lang="nl-NL" dirty="0"/>
              <a:t>Bepalen wat er werd </a:t>
            </a:r>
            <a:r>
              <a:rPr lang="nl-NL" dirty="0" smtClean="0"/>
              <a:t>geproduceerd.</a:t>
            </a:r>
            <a:endParaRPr lang="nl-NL" dirty="0"/>
          </a:p>
          <a:p>
            <a:pPr lvl="0"/>
            <a:r>
              <a:rPr lang="nl-NL" dirty="0"/>
              <a:t>Zorgen voor goede </a:t>
            </a:r>
            <a:r>
              <a:rPr lang="nl-NL" dirty="0" smtClean="0"/>
              <a:t>werkomstandigheden.</a:t>
            </a:r>
            <a:endParaRPr lang="nl-NL" dirty="0"/>
          </a:p>
          <a:p>
            <a:pPr lvl="0"/>
            <a:r>
              <a:rPr lang="nl-NL" dirty="0"/>
              <a:t>Hoogte van lonen en prijzen </a:t>
            </a:r>
            <a:r>
              <a:rPr lang="nl-NL" dirty="0" smtClean="0"/>
              <a:t>bepalen.</a:t>
            </a:r>
            <a:endParaRPr lang="nl-NL" dirty="0"/>
          </a:p>
          <a:p>
            <a:pPr lvl="0"/>
            <a:r>
              <a:rPr lang="nl-NL" dirty="0"/>
              <a:t>Zorgen voor mensen die werkloos </a:t>
            </a:r>
            <a:r>
              <a:rPr lang="nl-NL" dirty="0" smtClean="0"/>
              <a:t>zijn.</a:t>
            </a:r>
            <a:endParaRPr lang="nl-NL" dirty="0"/>
          </a:p>
          <a:p>
            <a:pPr marL="0" indent="0">
              <a:buNone/>
            </a:pPr>
            <a:endParaRPr lang="nl-NL"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2448" y="5004380"/>
            <a:ext cx="1219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vak 5"/>
          <p:cNvSpPr txBox="1"/>
          <p:nvPr/>
        </p:nvSpPr>
        <p:spPr>
          <a:xfrm>
            <a:off x="8893069" y="6058479"/>
            <a:ext cx="2257958" cy="584775"/>
          </a:xfrm>
          <a:prstGeom prst="rect">
            <a:avLst/>
          </a:prstGeom>
          <a:noFill/>
        </p:spPr>
        <p:txBody>
          <a:bodyPr wrap="square" rtlCol="0">
            <a:spAutoFit/>
          </a:bodyPr>
          <a:lstStyle/>
          <a:p>
            <a:r>
              <a:rPr lang="nl-NL" sz="3200" b="1" u="sng" dirty="0" smtClean="0">
                <a:solidFill>
                  <a:prstClr val="white"/>
                </a:solidFill>
              </a:rPr>
              <a:t>Goed leren!</a:t>
            </a:r>
            <a:endParaRPr lang="nl-NL" sz="3200" b="1" u="sng" dirty="0">
              <a:solidFill>
                <a:prstClr val="white"/>
              </a:solidFill>
            </a:endParaRPr>
          </a:p>
        </p:txBody>
      </p:sp>
      <p:pic>
        <p:nvPicPr>
          <p:cNvPr id="7" name="Picture 4" descr="https://www.sp.nl/sites/default/files/styles/page_section_float_337/public/publication_import/images/200907_emancipatie3.jpg?itok=wMtkJYuj"/>
          <p:cNvPicPr>
            <a:picLocks noChangeAspect="1" noChangeArrowheads="1"/>
          </p:cNvPicPr>
          <p:nvPr/>
        </p:nvPicPr>
        <p:blipFill rotWithShape="1">
          <a:blip r:embed="rId4">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031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19281" y="326489"/>
            <a:ext cx="10515600" cy="1325563"/>
          </a:xfrm>
        </p:spPr>
        <p:txBody>
          <a:bodyPr>
            <a:normAutofit/>
          </a:bodyPr>
          <a:lstStyle/>
          <a:p>
            <a:r>
              <a:rPr lang="nl-NL" b="1" dirty="0"/>
              <a:t>Economische ideeën</a:t>
            </a:r>
            <a:r>
              <a:rPr lang="nl-NL" b="1" dirty="0" smtClean="0"/>
              <a:t>:</a:t>
            </a:r>
            <a:endParaRPr lang="nl-NL" b="1" dirty="0"/>
          </a:p>
        </p:txBody>
      </p:sp>
      <p:sp>
        <p:nvSpPr>
          <p:cNvPr id="3" name="Tijdelijke aanduiding voor inhoud 2"/>
          <p:cNvSpPr>
            <a:spLocks noGrp="1"/>
          </p:cNvSpPr>
          <p:nvPr>
            <p:ph idx="1"/>
          </p:nvPr>
        </p:nvSpPr>
        <p:spPr>
          <a:xfrm>
            <a:off x="2505635" y="1807243"/>
            <a:ext cx="9686365" cy="4351338"/>
          </a:xfrm>
        </p:spPr>
        <p:txBody>
          <a:bodyPr/>
          <a:lstStyle/>
          <a:p>
            <a:pPr marL="0" indent="0">
              <a:buNone/>
            </a:pPr>
            <a:r>
              <a:rPr lang="nl-NL" dirty="0" smtClean="0"/>
              <a:t>1.  De </a:t>
            </a:r>
            <a:r>
              <a:rPr lang="nl-NL" dirty="0"/>
              <a:t>overheid moet alle belangrijke bedrijven bezitten.</a:t>
            </a:r>
          </a:p>
          <a:p>
            <a:pPr marL="0" indent="0">
              <a:buNone/>
            </a:pPr>
            <a:r>
              <a:rPr lang="nl-NL" dirty="0" smtClean="0"/>
              <a:t>     -</a:t>
            </a:r>
            <a:r>
              <a:rPr lang="nl-NL" sz="3200" i="1" u="sng" dirty="0"/>
              <a:t>productiemiddelen:</a:t>
            </a:r>
            <a:r>
              <a:rPr lang="nl-NL" sz="3200" dirty="0"/>
              <a:t> </a:t>
            </a:r>
            <a:r>
              <a:rPr lang="nl-NL" dirty="0"/>
              <a:t>alles wat nodig is om te </a:t>
            </a:r>
            <a:r>
              <a:rPr lang="nl-NL" dirty="0" smtClean="0"/>
              <a:t>kunnen                 </a:t>
            </a:r>
            <a:r>
              <a:rPr lang="nl-NL" dirty="0" smtClean="0">
                <a:solidFill>
                  <a:schemeClr val="bg1"/>
                </a:solidFill>
              </a:rPr>
              <a:t>.</a:t>
            </a:r>
            <a:r>
              <a:rPr lang="nl-NL" dirty="0" smtClean="0"/>
              <a:t>     produceren</a:t>
            </a:r>
            <a:r>
              <a:rPr lang="nl-NL" dirty="0"/>
              <a:t>.</a:t>
            </a:r>
          </a:p>
          <a:p>
            <a:endParaRPr lang="nl-NL" dirty="0"/>
          </a:p>
          <a:p>
            <a:pPr marL="514350" indent="-514350">
              <a:buAutoNum type="arabicPeriod" startAt="2"/>
            </a:pPr>
            <a:r>
              <a:rPr lang="nl-NL" dirty="0" smtClean="0"/>
              <a:t>De </a:t>
            </a:r>
            <a:r>
              <a:rPr lang="nl-NL" dirty="0"/>
              <a:t>regering zorgt ervoor dat iedereen verdient en krijgt wat </a:t>
            </a:r>
            <a:r>
              <a:rPr lang="nl-NL" dirty="0" smtClean="0"/>
              <a:t>hij nodig </a:t>
            </a:r>
            <a:r>
              <a:rPr lang="nl-NL" dirty="0"/>
              <a:t>heeft.</a:t>
            </a:r>
          </a:p>
          <a:p>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7979" y="5101306"/>
            <a:ext cx="1057275" cy="1057275"/>
          </a:xfrm>
          <a:prstGeom prst="rect">
            <a:avLst/>
          </a:prstGeom>
          <a:noFill/>
          <a:ln>
            <a:noFill/>
          </a:ln>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0018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76858" y="339367"/>
            <a:ext cx="10515600" cy="1325563"/>
          </a:xfrm>
        </p:spPr>
        <p:txBody>
          <a:bodyPr>
            <a:normAutofit/>
          </a:bodyPr>
          <a:lstStyle/>
          <a:p>
            <a:r>
              <a:rPr lang="nl-NL" dirty="0" smtClean="0"/>
              <a:t>Sociale ideeën</a:t>
            </a:r>
            <a:endParaRPr lang="nl-NL" dirty="0"/>
          </a:p>
        </p:txBody>
      </p:sp>
      <p:sp>
        <p:nvSpPr>
          <p:cNvPr id="3" name="Tijdelijke aanduiding voor inhoud 2"/>
          <p:cNvSpPr>
            <a:spLocks noGrp="1"/>
          </p:cNvSpPr>
          <p:nvPr>
            <p:ph idx="1"/>
          </p:nvPr>
        </p:nvSpPr>
        <p:spPr>
          <a:xfrm>
            <a:off x="2422301" y="1786988"/>
            <a:ext cx="9769699" cy="4351338"/>
          </a:xfrm>
        </p:spPr>
        <p:txBody>
          <a:bodyPr/>
          <a:lstStyle/>
          <a:p>
            <a:pPr marL="514350" indent="-514350">
              <a:buAutoNum type="arabicPeriod"/>
            </a:pPr>
            <a:r>
              <a:rPr lang="nl-NL" dirty="0" smtClean="0"/>
              <a:t>De overheid moet zorgen dat de mensen socialistisch leren </a:t>
            </a:r>
          </a:p>
          <a:p>
            <a:pPr marL="0" indent="0">
              <a:buNone/>
            </a:pPr>
            <a:r>
              <a:rPr lang="nl-NL" dirty="0"/>
              <a:t> </a:t>
            </a:r>
            <a:r>
              <a:rPr lang="nl-NL" dirty="0" smtClean="0"/>
              <a:t>     denken door middel van:</a:t>
            </a:r>
          </a:p>
          <a:p>
            <a:pPr marL="0" indent="0">
              <a:buNone/>
            </a:pPr>
            <a:r>
              <a:rPr lang="nl-NL" dirty="0" smtClean="0"/>
              <a:t>    - Onderwijs    </a:t>
            </a:r>
          </a:p>
          <a:p>
            <a:pPr marL="0" indent="0">
              <a:buNone/>
            </a:pPr>
            <a:r>
              <a:rPr lang="nl-NL" dirty="0" smtClean="0"/>
              <a:t>    - Kunst</a:t>
            </a:r>
            <a:endParaRPr lang="nl-NL" dirty="0"/>
          </a:p>
          <a:p>
            <a:pPr marL="0" indent="0">
              <a:buNone/>
            </a:pPr>
            <a:r>
              <a:rPr lang="nl-NL" dirty="0" smtClean="0"/>
              <a:t>2.  De socialisten willen een samenleving waarin iedereen gelijk        </a:t>
            </a:r>
            <a:r>
              <a:rPr lang="nl-NL" dirty="0" smtClean="0">
                <a:solidFill>
                  <a:schemeClr val="bg1"/>
                </a:solidFill>
              </a:rPr>
              <a:t>.</a:t>
            </a:r>
            <a:r>
              <a:rPr lang="nl-NL" dirty="0" smtClean="0"/>
              <a:t>     is, dus geen bevolkingslagen.</a:t>
            </a:r>
            <a:endParaRPr lang="nl-NL" dirty="0"/>
          </a:p>
        </p:txBody>
      </p:sp>
      <p:pic>
        <p:nvPicPr>
          <p:cNvPr id="4" name="Afbeelding 3" descr="http://www.harmhofstede.nl/digibord/pictoday/schrijven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7676" y="5333127"/>
            <a:ext cx="1057275" cy="1057275"/>
          </a:xfrm>
          <a:prstGeom prst="rect">
            <a:avLst/>
          </a:prstGeom>
          <a:noFill/>
          <a:ln>
            <a:noFill/>
          </a:ln>
        </p:spPr>
      </p:pic>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3">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33692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43519" y="326489"/>
            <a:ext cx="10515600" cy="1325563"/>
          </a:xfrm>
        </p:spPr>
        <p:txBody>
          <a:bodyPr/>
          <a:lstStyle/>
          <a:p>
            <a:r>
              <a:rPr lang="nl-NL" dirty="0" smtClean="0"/>
              <a:t>Invloed van socialisme</a:t>
            </a:r>
            <a:endParaRPr lang="nl-NL" dirty="0"/>
          </a:p>
        </p:txBody>
      </p:sp>
      <p:sp>
        <p:nvSpPr>
          <p:cNvPr id="3" name="Tijdelijke aanduiding voor inhoud 2"/>
          <p:cNvSpPr>
            <a:spLocks noGrp="1"/>
          </p:cNvSpPr>
          <p:nvPr>
            <p:ph idx="1"/>
          </p:nvPr>
        </p:nvSpPr>
        <p:spPr>
          <a:xfrm>
            <a:off x="2303240" y="1786988"/>
            <a:ext cx="9888760" cy="4351338"/>
          </a:xfrm>
        </p:spPr>
        <p:txBody>
          <a:bodyPr/>
          <a:lstStyle/>
          <a:p>
            <a:r>
              <a:rPr lang="nl-NL" dirty="0" smtClean="0"/>
              <a:t>De socialisten hebben veranderingen ingevoerd, om de samenleving te verbeteren.</a:t>
            </a:r>
          </a:p>
          <a:p>
            <a:r>
              <a:rPr lang="nl-NL" dirty="0" smtClean="0"/>
              <a:t>De communisten bouwden in een aantal landen een socialistische samenleving op via een revolutie.</a:t>
            </a:r>
            <a:endParaRPr lang="nl-NL" dirty="0"/>
          </a:p>
        </p:txBody>
      </p:sp>
      <p:pic>
        <p:nvPicPr>
          <p:cNvPr id="5" name="Picture 4" descr="https://www.sp.nl/sites/default/files/styles/page_section_float_337/public/publication_import/images/200907_emancipatie3.jpg?itok=wMtkJYuj"/>
          <p:cNvPicPr>
            <a:picLocks noChangeAspect="1" noChangeArrowheads="1"/>
          </p:cNvPicPr>
          <p:nvPr/>
        </p:nvPicPr>
        <p:blipFill rotWithShape="1">
          <a:blip r:embed="rId2">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1674" y="5183213"/>
            <a:ext cx="1219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055530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03419" y="344343"/>
            <a:ext cx="10515600" cy="1325563"/>
          </a:xfrm>
        </p:spPr>
        <p:txBody>
          <a:bodyPr/>
          <a:lstStyle/>
          <a:p>
            <a:r>
              <a:rPr lang="nl-NL" dirty="0" smtClean="0"/>
              <a:t>Karl Marx</a:t>
            </a:r>
            <a:endParaRPr lang="nl-NL" dirty="0"/>
          </a:p>
        </p:txBody>
      </p:sp>
      <p:sp>
        <p:nvSpPr>
          <p:cNvPr id="3" name="Tijdelijke aanduiding voor inhoud 2"/>
          <p:cNvSpPr>
            <a:spLocks noGrp="1"/>
          </p:cNvSpPr>
          <p:nvPr>
            <p:ph idx="1"/>
          </p:nvPr>
        </p:nvSpPr>
        <p:spPr>
          <a:xfrm>
            <a:off x="2303240" y="1669906"/>
            <a:ext cx="10515600" cy="4351338"/>
          </a:xfrm>
        </p:spPr>
        <p:txBody>
          <a:bodyPr/>
          <a:lstStyle/>
          <a:p>
            <a:r>
              <a:rPr lang="nl-NL" dirty="0" smtClean="0"/>
              <a:t>Marxisme belangrijkste soort socialisme</a:t>
            </a:r>
          </a:p>
          <a:p>
            <a:r>
              <a:rPr lang="nl-NL" dirty="0" smtClean="0"/>
              <a:t>Karl Marx 1818-1883</a:t>
            </a:r>
          </a:p>
          <a:p>
            <a:r>
              <a:rPr lang="nl-NL" dirty="0" smtClean="0"/>
              <a:t>Klassenstrijd: strijd tussen de klassen om het bezit van productmiddelen </a:t>
            </a:r>
          </a:p>
          <a:p>
            <a:endParaRPr lang="nl-NL" dirty="0" smtClean="0"/>
          </a:p>
          <a:p>
            <a:r>
              <a:rPr lang="nl-NL" dirty="0" smtClean="0"/>
              <a:t>1848 schreef hij met zijn vriend Friedrich Engels een beroemd geworden pamflet</a:t>
            </a:r>
          </a:p>
          <a:p>
            <a:endParaRPr lang="nl-NL" dirty="0"/>
          </a:p>
        </p:txBody>
      </p:sp>
      <p:pic>
        <p:nvPicPr>
          <p:cNvPr id="4" name="Picture 4" descr="https://www.sp.nl/sites/default/files/styles/page_section_float_337/public/publication_import/images/200907_emancipatie3.jpg?itok=wMtkJYuj"/>
          <p:cNvPicPr>
            <a:picLocks noChangeAspect="1" noChangeArrowheads="1"/>
          </p:cNvPicPr>
          <p:nvPr/>
        </p:nvPicPr>
        <p:blipFill rotWithShape="1">
          <a:blip r:embed="rId2">
            <a:extLst>
              <a:ext uri="{28A0092B-C50C-407E-A947-70E740481C1C}">
                <a14:useLocalDpi xmlns:a14="http://schemas.microsoft.com/office/drawing/2010/main" val="0"/>
              </a:ext>
            </a:extLst>
          </a:blip>
          <a:srcRect b="7736"/>
          <a:stretch/>
        </p:blipFill>
        <p:spPr bwMode="auto">
          <a:xfrm>
            <a:off x="-612576" y="-86748"/>
            <a:ext cx="2915816" cy="69447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rx6.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894" y="113203"/>
            <a:ext cx="1811454" cy="26490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1674" y="5183213"/>
            <a:ext cx="1219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0644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dirty="0"/>
          </a:p>
        </p:txBody>
      </p:sp>
      <p:pic>
        <p:nvPicPr>
          <p:cNvPr id="4" name="Afbeelding 3" descr="http://resolver.kb.nl/resolve?urn=urn:gvn:IISG01:30051000963964&amp;role=image&amp;size=larges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3390" y="238992"/>
            <a:ext cx="9715499" cy="6338454"/>
          </a:xfrm>
          <a:prstGeom prst="rect">
            <a:avLst/>
          </a:prstGeom>
          <a:noFill/>
          <a:ln>
            <a:noFill/>
          </a:ln>
        </p:spPr>
      </p:pic>
    </p:spTree>
    <p:extLst>
      <p:ext uri="{BB962C8B-B14F-4D97-AF65-F5344CB8AC3E}">
        <p14:creationId xmlns:p14="http://schemas.microsoft.com/office/powerpoint/2010/main" val="2468886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93236" y="255472"/>
            <a:ext cx="7908031" cy="4493538"/>
          </a:xfrm>
          <a:prstGeom prst="rect">
            <a:avLst/>
          </a:prstGeom>
          <a:noFill/>
        </p:spPr>
        <p:txBody>
          <a:bodyPr wrap="square" rtlCol="0">
            <a:spAutoFit/>
          </a:bodyPr>
          <a:lstStyle/>
          <a:p>
            <a:r>
              <a:rPr lang="nl-NL" sz="2200" dirty="0" smtClean="0">
                <a:solidFill>
                  <a:schemeClr val="bg1"/>
                </a:solidFill>
              </a:rPr>
              <a:t>Het werk was zwaar:</a:t>
            </a:r>
          </a:p>
          <a:p>
            <a:endParaRPr lang="nl-NL" sz="2200" dirty="0">
              <a:solidFill>
                <a:schemeClr val="bg1"/>
              </a:solidFill>
            </a:endParaRPr>
          </a:p>
          <a:p>
            <a:pPr marL="342900" indent="-342900">
              <a:buFont typeface="Arial" panose="020B0604020202020204" pitchFamily="34" charset="0"/>
              <a:buChar char="•"/>
            </a:pPr>
            <a:r>
              <a:rPr lang="nl-NL" sz="2200" dirty="0" smtClean="0">
                <a:solidFill>
                  <a:schemeClr val="bg1"/>
                </a:solidFill>
              </a:rPr>
              <a:t>Fabrieken waren vies.</a:t>
            </a:r>
          </a:p>
          <a:p>
            <a:pPr marL="342900" indent="-342900">
              <a:buFont typeface="Arial" panose="020B0604020202020204" pitchFamily="34" charset="0"/>
              <a:buChar char="•"/>
            </a:pPr>
            <a:r>
              <a:rPr lang="nl-NL" sz="2200" dirty="0" smtClean="0">
                <a:solidFill>
                  <a:schemeClr val="bg1"/>
                </a:solidFill>
              </a:rPr>
              <a:t>Arbeiders werkten lange dagen (12 tot 14 uur)</a:t>
            </a:r>
          </a:p>
          <a:p>
            <a:pPr marL="342900" indent="-342900">
              <a:buFont typeface="Arial" panose="020B0604020202020204" pitchFamily="34" charset="0"/>
              <a:buChar char="•"/>
            </a:pPr>
            <a:r>
              <a:rPr lang="nl-NL" sz="2200" dirty="0" smtClean="0">
                <a:solidFill>
                  <a:schemeClr val="bg1"/>
                </a:solidFill>
              </a:rPr>
              <a:t>Deden de hele tijd hetzelfde werk</a:t>
            </a:r>
          </a:p>
          <a:p>
            <a:pPr marL="342900" indent="-342900">
              <a:buFont typeface="Arial" panose="020B0604020202020204" pitchFamily="34" charset="0"/>
              <a:buChar char="•"/>
            </a:pPr>
            <a:r>
              <a:rPr lang="nl-NL" sz="2200" dirty="0" smtClean="0">
                <a:solidFill>
                  <a:schemeClr val="bg1"/>
                </a:solidFill>
              </a:rPr>
              <a:t>Moesten genoeg werk doen, anders ontslag.</a:t>
            </a:r>
          </a:p>
          <a:p>
            <a:pPr marL="342900" indent="-342900">
              <a:buFont typeface="Arial" panose="020B0604020202020204" pitchFamily="34" charset="0"/>
              <a:buChar char="•"/>
            </a:pPr>
            <a:r>
              <a:rPr lang="nl-NL" sz="2200" dirty="0" smtClean="0">
                <a:solidFill>
                  <a:schemeClr val="bg1"/>
                </a:solidFill>
              </a:rPr>
              <a:t>Werk was gevaarlijk: machines waren niet altijd veilig.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2050" name="Picture 2" descr="https://jl10ll.files.wordpress.com/2012/03/industrial-rev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304" y="2671053"/>
            <a:ext cx="5810530" cy="40673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7626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0" y="296415"/>
            <a:ext cx="7908031" cy="4154984"/>
          </a:xfrm>
          <a:prstGeom prst="rect">
            <a:avLst/>
          </a:prstGeom>
          <a:noFill/>
        </p:spPr>
        <p:txBody>
          <a:bodyPr wrap="square" rtlCol="0">
            <a:spAutoFit/>
          </a:bodyPr>
          <a:lstStyle/>
          <a:p>
            <a:r>
              <a:rPr lang="nl-NL" sz="2200" dirty="0" smtClean="0">
                <a:solidFill>
                  <a:schemeClr val="bg1"/>
                </a:solidFill>
              </a:rPr>
              <a:t>Het werk in de fabriek kon iedereen. Je kreeg dus geen opleiding of scholing.</a:t>
            </a:r>
          </a:p>
          <a:p>
            <a:endParaRPr lang="nl-NL" sz="2200" dirty="0">
              <a:solidFill>
                <a:schemeClr val="bg1"/>
              </a:solidFill>
            </a:endParaRPr>
          </a:p>
          <a:p>
            <a:r>
              <a:rPr lang="nl-NL" sz="2200" dirty="0" smtClean="0">
                <a:solidFill>
                  <a:schemeClr val="bg1"/>
                </a:solidFill>
              </a:rPr>
              <a:t>Daarom kreeg je ook weinig loon.</a:t>
            </a:r>
          </a:p>
          <a:p>
            <a:endParaRPr lang="nl-NL" sz="2200" dirty="0">
              <a:solidFill>
                <a:schemeClr val="bg1"/>
              </a:solidFill>
            </a:endParaRPr>
          </a:p>
          <a:p>
            <a:r>
              <a:rPr lang="nl-NL" sz="2200" dirty="0" smtClean="0">
                <a:solidFill>
                  <a:schemeClr val="bg1"/>
                </a:solidFill>
              </a:rPr>
              <a:t>Vaklieden waren niet meer nodig.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55781" y="2779188"/>
            <a:ext cx="1096634" cy="1019663"/>
          </a:xfrm>
          <a:prstGeom prst="rect">
            <a:avLst/>
          </a:prstGeom>
        </p:spPr>
      </p:pic>
    </p:spTree>
    <p:extLst>
      <p:ext uri="{BB962C8B-B14F-4D97-AF65-F5344CB8AC3E}">
        <p14:creationId xmlns:p14="http://schemas.microsoft.com/office/powerpoint/2010/main" val="35620752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0" y="296415"/>
            <a:ext cx="7908031" cy="5509200"/>
          </a:xfrm>
          <a:prstGeom prst="rect">
            <a:avLst/>
          </a:prstGeom>
          <a:noFill/>
        </p:spPr>
        <p:txBody>
          <a:bodyPr wrap="square" rtlCol="0">
            <a:spAutoFit/>
          </a:bodyPr>
          <a:lstStyle/>
          <a:p>
            <a:r>
              <a:rPr lang="nl-NL" sz="2200" dirty="0" smtClean="0">
                <a:solidFill>
                  <a:schemeClr val="bg1"/>
                </a:solidFill>
              </a:rPr>
              <a:t>Opkomst </a:t>
            </a:r>
            <a:r>
              <a:rPr lang="nl-NL" sz="2200" u="sng" dirty="0" smtClean="0">
                <a:solidFill>
                  <a:schemeClr val="bg1"/>
                </a:solidFill>
              </a:rPr>
              <a:t>Kapitalisme</a:t>
            </a:r>
            <a:r>
              <a:rPr lang="nl-NL" sz="2200" dirty="0" smtClean="0">
                <a:solidFill>
                  <a:schemeClr val="bg1"/>
                </a:solidFill>
              </a:rPr>
              <a:t>: systeem waarbij handel en bedrijven in  handen van ondernemers zijn. Niet van de adel of regeringen.</a:t>
            </a:r>
          </a:p>
          <a:p>
            <a:endParaRPr lang="nl-NL" sz="2200" dirty="0">
              <a:solidFill>
                <a:schemeClr val="bg1"/>
              </a:solidFill>
            </a:endParaRPr>
          </a:p>
          <a:p>
            <a:r>
              <a:rPr lang="nl-NL" sz="2200" dirty="0" smtClean="0">
                <a:solidFill>
                  <a:schemeClr val="bg1"/>
                </a:solidFill>
              </a:rPr>
              <a:t>Belangrijkste kenmerken </a:t>
            </a:r>
            <a:r>
              <a:rPr lang="nl-NL" sz="2200" u="sng" dirty="0" smtClean="0">
                <a:solidFill>
                  <a:schemeClr val="bg1"/>
                </a:solidFill>
              </a:rPr>
              <a:t>kapitalisme:</a:t>
            </a:r>
            <a:endParaRPr lang="nl-NL" sz="2200" dirty="0" smtClean="0">
              <a:solidFill>
                <a:schemeClr val="bg1"/>
              </a:solidFill>
            </a:endParaRPr>
          </a:p>
          <a:p>
            <a:pPr marL="457200" indent="-457200">
              <a:buFont typeface="+mj-lt"/>
              <a:buAutoNum type="arabicPeriod"/>
            </a:pPr>
            <a:r>
              <a:rPr lang="nl-NL" sz="2200" dirty="0" smtClean="0">
                <a:solidFill>
                  <a:schemeClr val="bg1"/>
                </a:solidFill>
              </a:rPr>
              <a:t>Arbeiders werken in opdracht van een werkgever.</a:t>
            </a:r>
          </a:p>
          <a:p>
            <a:pPr marL="457200" indent="-457200">
              <a:buFont typeface="+mj-lt"/>
              <a:buAutoNum type="arabicPeriod"/>
            </a:pPr>
            <a:r>
              <a:rPr lang="nl-NL" sz="2200" dirty="0" smtClean="0">
                <a:solidFill>
                  <a:schemeClr val="bg1"/>
                </a:solidFill>
              </a:rPr>
              <a:t>De werkgever is een zakenman die meestal niet zelf het werk doet.</a:t>
            </a:r>
          </a:p>
          <a:p>
            <a:pPr marL="457200" indent="-457200">
              <a:buFont typeface="+mj-lt"/>
              <a:buAutoNum type="arabicPeriod"/>
            </a:pPr>
            <a:r>
              <a:rPr lang="nl-NL" sz="2200" dirty="0" smtClean="0">
                <a:solidFill>
                  <a:schemeClr val="bg1"/>
                </a:solidFill>
              </a:rPr>
              <a:t>Meeste bedrijven zijn van </a:t>
            </a:r>
            <a:r>
              <a:rPr lang="nl-NL" sz="2200" u="sng" dirty="0" smtClean="0">
                <a:solidFill>
                  <a:schemeClr val="bg1"/>
                </a:solidFill>
              </a:rPr>
              <a:t>particulieren</a:t>
            </a:r>
            <a:r>
              <a:rPr lang="nl-NL" sz="2200" dirty="0" smtClean="0">
                <a:solidFill>
                  <a:schemeClr val="bg1"/>
                </a:solidFill>
              </a:rPr>
              <a:t>: gewone burgers</a:t>
            </a:r>
          </a:p>
          <a:p>
            <a:pPr marL="457200" indent="-457200">
              <a:buFont typeface="+mj-lt"/>
              <a:buAutoNum type="arabicPeriod"/>
            </a:pPr>
            <a:r>
              <a:rPr lang="nl-NL" sz="2200" dirty="0" smtClean="0">
                <a:solidFill>
                  <a:schemeClr val="bg1"/>
                </a:solidFill>
              </a:rPr>
              <a:t>Winst is het belangrijkste doel.</a:t>
            </a: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r>
              <a:rPr lang="nl-NL" sz="2200" dirty="0" smtClean="0">
                <a:solidFill>
                  <a:schemeClr val="bg1"/>
                </a:solidFill>
              </a:rPr>
              <a:t>Door het kapitalisme krijgen de grootste bedrijven en ondernemers veel macht. Hun bedrijven zijn zo belangrijk voor de samenleving dat ze burgers en politici kunnen beïnvloeden.</a:t>
            </a:r>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9886" y="3543463"/>
            <a:ext cx="1096634" cy="1019663"/>
          </a:xfrm>
          <a:prstGeom prst="rect">
            <a:avLst/>
          </a:prstGeom>
        </p:spPr>
      </p:pic>
    </p:spTree>
    <p:extLst>
      <p:ext uri="{BB962C8B-B14F-4D97-AF65-F5344CB8AC3E}">
        <p14:creationId xmlns:p14="http://schemas.microsoft.com/office/powerpoint/2010/main" val="4030329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0" y="296415"/>
            <a:ext cx="7908031" cy="1785104"/>
          </a:xfrm>
          <a:prstGeom prst="rect">
            <a:avLst/>
          </a:prstGeom>
          <a:noFill/>
        </p:spPr>
        <p:txBody>
          <a:bodyPr wrap="square" rtlCol="0">
            <a:spAutoFit/>
          </a:bodyPr>
          <a:lstStyle/>
          <a:p>
            <a:r>
              <a:rPr lang="nl-NL" sz="2200" dirty="0" smtClean="0">
                <a:solidFill>
                  <a:schemeClr val="bg1"/>
                </a:solidFill>
              </a:rPr>
              <a:t>Veranderingen in de </a:t>
            </a:r>
            <a:r>
              <a:rPr lang="nl-NL" sz="2200" dirty="0" err="1" smtClean="0">
                <a:solidFill>
                  <a:schemeClr val="bg1"/>
                </a:solidFill>
              </a:rPr>
              <a:t>bevolkinssamenstelling</a:t>
            </a:r>
            <a:r>
              <a:rPr lang="nl-NL" sz="2200" dirty="0" smtClean="0">
                <a:solidFill>
                  <a:schemeClr val="bg1"/>
                </a:solidFill>
              </a:rPr>
              <a:t>:</a:t>
            </a:r>
          </a:p>
          <a:p>
            <a:endParaRPr lang="nl-NL" sz="2200" dirty="0">
              <a:solidFill>
                <a:schemeClr val="bg1"/>
              </a:solidFill>
            </a:endParaRPr>
          </a:p>
          <a:p>
            <a:r>
              <a:rPr lang="nl-NL" sz="2200" dirty="0" smtClean="0">
                <a:solidFill>
                  <a:schemeClr val="bg1"/>
                </a:solidFill>
              </a:rPr>
              <a:t>Rond 1800:</a:t>
            </a:r>
          </a:p>
          <a:p>
            <a:endParaRPr lang="nl-NL" sz="2200" dirty="0">
              <a:solidFill>
                <a:schemeClr val="bg1"/>
              </a:solidFill>
            </a:endParaRPr>
          </a:p>
          <a:p>
            <a:endParaRPr lang="nl-NL" sz="2200"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2040316741"/>
              </p:ext>
            </p:extLst>
          </p:nvPr>
        </p:nvGraphicFramePr>
        <p:xfrm>
          <a:off x="4307133" y="1931394"/>
          <a:ext cx="5000640" cy="2143760"/>
        </p:xfrm>
        <a:graphic>
          <a:graphicData uri="http://schemas.openxmlformats.org/drawingml/2006/table">
            <a:tbl>
              <a:tblPr firstRow="1" bandRow="1">
                <a:tableStyleId>{5C22544A-7EE6-4342-B048-85BDC9FD1C3A}</a:tableStyleId>
              </a:tblPr>
              <a:tblGrid>
                <a:gridCol w="5000640"/>
              </a:tblGrid>
              <a:tr h="370840">
                <a:tc>
                  <a:txBody>
                    <a:bodyPr/>
                    <a:lstStyle/>
                    <a:p>
                      <a:r>
                        <a:rPr lang="nl-NL" sz="2000" b="0" dirty="0" smtClean="0">
                          <a:solidFill>
                            <a:schemeClr val="tx1"/>
                          </a:solidFill>
                        </a:rPr>
                        <a:t>Ondernemers, fabrikanten en kooplieden.</a:t>
                      </a:r>
                    </a:p>
                    <a:p>
                      <a:r>
                        <a:rPr lang="nl-NL" sz="2000" b="0" dirty="0" smtClean="0">
                          <a:solidFill>
                            <a:schemeClr val="tx1"/>
                          </a:solidFill>
                        </a:rPr>
                        <a:t>1 – 2 %</a:t>
                      </a:r>
                      <a:endParaRPr lang="nl-N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nl-NL" sz="2000" b="0" dirty="0" smtClean="0">
                          <a:solidFill>
                            <a:schemeClr val="tx1"/>
                          </a:solidFill>
                        </a:rPr>
                        <a:t>Kleine burgerij:</a:t>
                      </a:r>
                      <a:r>
                        <a:rPr lang="nl-NL" sz="2000" b="0" baseline="0" dirty="0" smtClean="0">
                          <a:solidFill>
                            <a:schemeClr val="tx1"/>
                          </a:solidFill>
                        </a:rPr>
                        <a:t> ambachtslieden en winkeliers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5 – 10 %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741680">
                <a:tc>
                  <a:txBody>
                    <a:bodyPr/>
                    <a:lstStyle/>
                    <a:p>
                      <a:r>
                        <a:rPr lang="nl-NL" sz="2000" b="0" dirty="0" smtClean="0">
                          <a:solidFill>
                            <a:schemeClr val="tx1"/>
                          </a:solidFill>
                        </a:rPr>
                        <a:t>Arme boeren en arbeiders.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90 %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8244" y="4744465"/>
            <a:ext cx="1096634" cy="1019663"/>
          </a:xfrm>
          <a:prstGeom prst="rect">
            <a:avLst/>
          </a:prstGeom>
        </p:spPr>
      </p:pic>
    </p:spTree>
    <p:extLst>
      <p:ext uri="{BB962C8B-B14F-4D97-AF65-F5344CB8AC3E}">
        <p14:creationId xmlns:p14="http://schemas.microsoft.com/office/powerpoint/2010/main" val="39779308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a:p>
        </p:txBody>
      </p:sp>
      <p:pic>
        <p:nvPicPr>
          <p:cNvPr id="9218"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2162" t="2886" r="2313" b="3230"/>
          <a:stretch/>
        </p:blipFill>
        <p:spPr bwMode="auto">
          <a:xfrm>
            <a:off x="1533664" y="0"/>
            <a:ext cx="97598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7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6745">
            <a:off x="1603959" y="120068"/>
            <a:ext cx="3896583" cy="2705960"/>
          </a:xfrm>
          <a:prstGeom prst="rect">
            <a:avLst/>
          </a:prstGeom>
        </p:spPr>
      </p:pic>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30396">
            <a:off x="5128591" y="3407257"/>
            <a:ext cx="4389159" cy="3145943"/>
          </a:xfrm>
          <a:prstGeom prst="rect">
            <a:avLst/>
          </a:prstGeom>
        </p:spPr>
      </p:pic>
      <p:sp>
        <p:nvSpPr>
          <p:cNvPr id="2" name="Titel 1"/>
          <p:cNvSpPr>
            <a:spLocks noGrp="1"/>
          </p:cNvSpPr>
          <p:nvPr>
            <p:ph type="ctrTitle"/>
          </p:nvPr>
        </p:nvSpPr>
        <p:spPr>
          <a:xfrm>
            <a:off x="1627231" y="1306618"/>
            <a:ext cx="9144000" cy="2387600"/>
          </a:xfrm>
        </p:spPr>
        <p:txBody>
          <a:bodyPr/>
          <a:lstStyle/>
          <a:p>
            <a:r>
              <a:rPr lang="nl-NL" dirty="0" smtClean="0"/>
              <a:t>§2</a:t>
            </a:r>
            <a:br>
              <a:rPr lang="nl-NL" dirty="0" smtClean="0"/>
            </a:br>
            <a:r>
              <a:rPr lang="nl-NL" dirty="0" smtClean="0"/>
              <a:t>Urbanisatie en Kinderarbeid</a:t>
            </a:r>
            <a:endParaRPr lang="nl-NL" dirty="0"/>
          </a:p>
        </p:txBody>
      </p:sp>
      <p:pic>
        <p:nvPicPr>
          <p:cNvPr id="3" name="Afbeelding 2"/>
          <p:cNvPicPr>
            <a:picLocks noChangeAspect="1"/>
          </p:cNvPicPr>
          <p:nvPr/>
        </p:nvPicPr>
        <p:blipFill>
          <a:blip r:embed="rId4"/>
          <a:stretch>
            <a:fillRect/>
          </a:stretch>
        </p:blipFill>
        <p:spPr>
          <a:xfrm>
            <a:off x="0" y="-185230"/>
            <a:ext cx="1889924" cy="7017104"/>
          </a:xfrm>
          <a:prstGeom prst="rect">
            <a:avLst/>
          </a:prstGeom>
        </p:spPr>
      </p:pic>
    </p:spTree>
    <p:extLst>
      <p:ext uri="{BB962C8B-B14F-4D97-AF65-F5344CB8AC3E}">
        <p14:creationId xmlns:p14="http://schemas.microsoft.com/office/powerpoint/2010/main" val="3406654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smtClean="0"/>
              <a:t>Uitleg </a:t>
            </a:r>
            <a:r>
              <a:rPr lang="nl-NL" dirty="0" err="1" smtClean="0"/>
              <a:t>powerpoint</a:t>
            </a:r>
            <a:r>
              <a:rPr lang="nl-NL" dirty="0" smtClean="0"/>
              <a:t>:</a:t>
            </a:r>
            <a:endParaRPr lang="nl-NL" dirty="0"/>
          </a:p>
        </p:txBody>
      </p:sp>
      <p:sp>
        <p:nvSpPr>
          <p:cNvPr id="3" name="Tijdelijke aanduiding voor inhoud 2"/>
          <p:cNvSpPr>
            <a:spLocks noGrp="1"/>
          </p:cNvSpPr>
          <p:nvPr>
            <p:ph idx="1"/>
          </p:nvPr>
        </p:nvSpPr>
        <p:spPr>
          <a:xfrm>
            <a:off x="2867892" y="2475489"/>
            <a:ext cx="7855528" cy="2013383"/>
          </a:xfrm>
        </p:spPr>
        <p:txBody>
          <a:bodyPr>
            <a:normAutofit fontScale="25000" lnSpcReduction="20000"/>
          </a:bodyPr>
          <a:lstStyle/>
          <a:p>
            <a:r>
              <a:rPr lang="nl-NL" sz="11200" dirty="0" smtClean="0"/>
              <a:t> Alles boven het </a:t>
            </a:r>
            <a:r>
              <a:rPr lang="nl-NL" sz="11200" dirty="0" err="1" smtClean="0"/>
              <a:t>pennentje</a:t>
            </a:r>
            <a:r>
              <a:rPr lang="nl-NL" sz="11200" dirty="0" smtClean="0"/>
              <a:t> schrijf je op. Behalve     wat tussen haakjes staat.</a:t>
            </a:r>
          </a:p>
          <a:p>
            <a:r>
              <a:rPr lang="nl-NL" sz="11200" dirty="0" smtClean="0"/>
              <a:t>Alles waar een oogje bij staat, kijk je alleen naar. </a:t>
            </a:r>
            <a:endParaRPr lang="nl-NL" sz="11200" dirty="0"/>
          </a:p>
          <a:p>
            <a:r>
              <a:rPr lang="nl-NL" sz="11200" dirty="0" smtClean="0"/>
              <a:t>Alles wat onderstreept is, zijn begrippen</a:t>
            </a:r>
          </a:p>
          <a:p>
            <a:pPr marL="0" indent="0">
              <a:buNone/>
            </a:pPr>
            <a:r>
              <a:rPr lang="nl-NL" sz="11200" dirty="0" smtClean="0"/>
              <a:t>  of moeilijke woorden.</a:t>
            </a:r>
          </a:p>
          <a:p>
            <a:pPr marL="0" indent="0">
              <a:buNone/>
            </a:pPr>
            <a:endParaRPr lang="nl-NL" dirty="0"/>
          </a:p>
        </p:txBody>
      </p:sp>
      <p:pic>
        <p:nvPicPr>
          <p:cNvPr id="5" name="Afbeelding 4"/>
          <p:cNvPicPr>
            <a:picLocks noChangeAspect="1"/>
          </p:cNvPicPr>
          <p:nvPr/>
        </p:nvPicPr>
        <p:blipFill>
          <a:blip r:embed="rId2"/>
          <a:stretch>
            <a:fillRect/>
          </a:stretch>
        </p:blipFill>
        <p:spPr>
          <a:xfrm>
            <a:off x="0" y="-159104"/>
            <a:ext cx="1889924" cy="7017104"/>
          </a:xfrm>
          <a:prstGeom prst="rect">
            <a:avLst/>
          </a:prstGeom>
        </p:spPr>
      </p:pic>
    </p:spTree>
    <p:extLst>
      <p:ext uri="{BB962C8B-B14F-4D97-AF65-F5344CB8AC3E}">
        <p14:creationId xmlns:p14="http://schemas.microsoft.com/office/powerpoint/2010/main" val="31257108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2054087" y="1096042"/>
            <a:ext cx="10058400" cy="4524315"/>
          </a:xfrm>
          <a:prstGeom prst="rect">
            <a:avLst/>
          </a:prstGeom>
          <a:noFill/>
        </p:spPr>
        <p:txBody>
          <a:bodyPr wrap="square" rtlCol="0">
            <a:spAutoFit/>
          </a:bodyPr>
          <a:lstStyle/>
          <a:p>
            <a:r>
              <a:rPr lang="nl-NL" sz="2800" dirty="0" smtClean="0">
                <a:solidFill>
                  <a:prstClr val="white"/>
                </a:solidFill>
              </a:rPr>
              <a:t> In het einde van de 18 eeuw werden er nieuwe en grotere machines gemaakt die te duur en te groot waren om in huizen te worden gebruikt. </a:t>
            </a:r>
          </a:p>
          <a:p>
            <a:endParaRPr lang="nl-NL" sz="2800" dirty="0">
              <a:solidFill>
                <a:prstClr val="white"/>
              </a:solidFill>
            </a:endParaRPr>
          </a:p>
          <a:p>
            <a:r>
              <a:rPr lang="nl-NL" sz="2800" dirty="0" smtClean="0">
                <a:solidFill>
                  <a:prstClr val="white"/>
                </a:solidFill>
              </a:rPr>
              <a:t>Daardoor kwamen er veel mensen uit dorpen naar steden en dus kwam er een snelle groei van fabrieken en steden, en dat noemen we </a:t>
            </a:r>
            <a:r>
              <a:rPr lang="nl-NL" sz="2800" u="sng" dirty="0" smtClean="0">
                <a:solidFill>
                  <a:prstClr val="white"/>
                </a:solidFill>
              </a:rPr>
              <a:t>urbanisatie</a:t>
            </a:r>
            <a:r>
              <a:rPr lang="nl-NL" sz="2800" dirty="0" smtClean="0">
                <a:solidFill>
                  <a:prstClr val="white"/>
                </a:solidFill>
              </a:rPr>
              <a:t>.</a:t>
            </a:r>
            <a:endParaRPr lang="nl-NL" sz="2800" b="1" dirty="0" smtClean="0">
              <a:solidFill>
                <a:prstClr val="white"/>
              </a:solidFill>
            </a:endParaRPr>
          </a:p>
          <a:p>
            <a:endParaRPr lang="nl-NL" sz="2800" b="1" dirty="0">
              <a:solidFill>
                <a:prstClr val="white"/>
              </a:solidFill>
            </a:endParaRPr>
          </a:p>
          <a:p>
            <a:endParaRPr lang="nl-NL" sz="4000" b="1" dirty="0" smtClean="0">
              <a:solidFill>
                <a:prstClr val="white"/>
              </a:solidFill>
            </a:endParaRPr>
          </a:p>
          <a:p>
            <a:endParaRPr lang="nl-NL" sz="2400" b="1" dirty="0" smtClean="0">
              <a:solidFill>
                <a:prstClr val="white"/>
              </a:solidFill>
            </a:endParaRPr>
          </a:p>
        </p:txBody>
      </p:sp>
      <p:sp>
        <p:nvSpPr>
          <p:cNvPr id="2" name="Tekstvak 1"/>
          <p:cNvSpPr txBox="1"/>
          <p:nvPr/>
        </p:nvSpPr>
        <p:spPr>
          <a:xfrm>
            <a:off x="2054087" y="265045"/>
            <a:ext cx="9952383" cy="769441"/>
          </a:xfrm>
          <a:prstGeom prst="rect">
            <a:avLst/>
          </a:prstGeom>
          <a:noFill/>
        </p:spPr>
        <p:txBody>
          <a:bodyPr wrap="square" rtlCol="0">
            <a:spAutoFit/>
          </a:bodyPr>
          <a:lstStyle/>
          <a:p>
            <a:r>
              <a:rPr lang="nl-NL" sz="4400" dirty="0" smtClean="0">
                <a:solidFill>
                  <a:prstClr val="white"/>
                </a:solidFill>
              </a:rPr>
              <a:t>Wat is Urbanisatie en wat houd het in </a:t>
            </a:r>
            <a:endParaRPr lang="nl-NL" sz="4400" dirty="0">
              <a:solidFill>
                <a:prstClr val="white"/>
              </a:solidFill>
            </a:endParaRPr>
          </a:p>
        </p:txBody>
      </p:sp>
      <p:pic>
        <p:nvPicPr>
          <p:cNvPr id="7" name="Picture 2" descr="http://pic26.nipic.com/20130105/9432983_14203713114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52285" y="3900698"/>
            <a:ext cx="1114443" cy="882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4998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72935" y="1238606"/>
            <a:ext cx="6408712" cy="430887"/>
          </a:xfrm>
          <a:prstGeom prst="rect">
            <a:avLst/>
          </a:prstGeom>
          <a:noFill/>
        </p:spPr>
        <p:txBody>
          <a:bodyPr wrap="square" rtlCol="0">
            <a:spAutoFit/>
          </a:bodyPr>
          <a:lstStyle/>
          <a:p>
            <a:pPr algn="ctr"/>
            <a:r>
              <a:rPr lang="nl-NL" sz="2200" dirty="0" smtClean="0">
                <a:solidFill>
                  <a:schemeClr val="bg1"/>
                </a:solidFill>
              </a:rPr>
              <a:t>Project Hoofdstuk 3</a:t>
            </a:r>
            <a:endParaRPr lang="nl-NL" sz="2200" u="sng" dirty="0">
              <a:solidFill>
                <a:schemeClr val="bg1"/>
              </a:solidFill>
            </a:endParaRPr>
          </a:p>
        </p:txBody>
      </p:sp>
    </p:spTree>
    <p:extLst>
      <p:ext uri="{BB962C8B-B14F-4D97-AF65-F5344CB8AC3E}">
        <p14:creationId xmlns:p14="http://schemas.microsoft.com/office/powerpoint/2010/main" val="3198333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165961" y="1081808"/>
            <a:ext cx="6712226" cy="1323216"/>
          </a:xfrm>
        </p:spPr>
        <p:txBody>
          <a:bodyPr>
            <a:normAutofit fontScale="25000" lnSpcReduction="20000"/>
          </a:bodyPr>
          <a:lstStyle/>
          <a:p>
            <a:pPr marL="0" indent="0">
              <a:buNone/>
            </a:pPr>
            <a:r>
              <a:rPr lang="nl-NL" sz="8000" u="sng" dirty="0" smtClean="0">
                <a:ea typeface="Calibri" panose="020F0502020204030204" pitchFamily="34" charset="0"/>
                <a:cs typeface="Times New Roman" panose="02020603050405020304" pitchFamily="18" charset="0"/>
              </a:rPr>
              <a:t>Massaproductie</a:t>
            </a:r>
            <a:r>
              <a:rPr lang="nl-NL" sz="8000" dirty="0">
                <a:ea typeface="Calibri" panose="020F0502020204030204" pitchFamily="34" charset="0"/>
                <a:cs typeface="Times New Roman" panose="02020603050405020304" pitchFamily="18" charset="0"/>
              </a:rPr>
              <a:t>: Is een productie </a:t>
            </a:r>
            <a:r>
              <a:rPr lang="nl-NL" sz="8000" dirty="0" smtClean="0">
                <a:ea typeface="Calibri" panose="020F0502020204030204" pitchFamily="34" charset="0"/>
                <a:cs typeface="Times New Roman" panose="02020603050405020304" pitchFamily="18" charset="0"/>
              </a:rPr>
              <a:t>systeem </a:t>
            </a:r>
            <a:r>
              <a:rPr lang="nl-NL" sz="8000" dirty="0">
                <a:ea typeface="Calibri" panose="020F0502020204030204" pitchFamily="34" charset="0"/>
                <a:cs typeface="Times New Roman" panose="02020603050405020304" pitchFamily="18" charset="0"/>
              </a:rPr>
              <a:t>waarin grote aantallen van veel dezelfde producten worden </a:t>
            </a:r>
            <a:r>
              <a:rPr lang="nl-NL" sz="8000" dirty="0" smtClean="0">
                <a:ea typeface="Calibri" panose="020F0502020204030204" pitchFamily="34" charset="0"/>
                <a:cs typeface="Times New Roman" panose="02020603050405020304" pitchFamily="18" charset="0"/>
              </a:rPr>
              <a:t>gemaakt. </a:t>
            </a:r>
            <a:br>
              <a:rPr lang="nl-NL" sz="8000" dirty="0" smtClean="0">
                <a:ea typeface="Calibri" panose="020F0502020204030204" pitchFamily="34" charset="0"/>
                <a:cs typeface="Times New Roman" panose="02020603050405020304" pitchFamily="18" charset="0"/>
              </a:rPr>
            </a:br>
            <a:endParaRPr lang="nl-NL" sz="8000" dirty="0" smtClean="0">
              <a:ea typeface="Calibri" panose="020F0502020204030204" pitchFamily="34" charset="0"/>
              <a:cs typeface="Times New Roman" panose="02020603050405020304" pitchFamily="18" charset="0"/>
            </a:endParaRPr>
          </a:p>
          <a:p>
            <a:pPr marL="0" indent="0">
              <a:buNone/>
            </a:pPr>
            <a:r>
              <a:rPr lang="nl-NL" sz="8000" dirty="0" smtClean="0">
                <a:ea typeface="Calibri" panose="020F0502020204030204" pitchFamily="34" charset="0"/>
                <a:cs typeface="Times New Roman" panose="02020603050405020304" pitchFamily="18" charset="0"/>
              </a:rPr>
              <a:t>(dit werd vaak gedaan met </a:t>
            </a:r>
            <a:r>
              <a:rPr lang="nl-NL" sz="8000" u="sng" dirty="0" smtClean="0">
                <a:ea typeface="Calibri" panose="020F0502020204030204" pitchFamily="34" charset="0"/>
                <a:cs typeface="Times New Roman" panose="02020603050405020304" pitchFamily="18" charset="0"/>
              </a:rPr>
              <a:t>arbeidsverdeling)</a:t>
            </a:r>
            <a:br>
              <a:rPr lang="nl-NL" sz="8000" u="sng" dirty="0" smtClean="0">
                <a:ea typeface="Calibri" panose="020F0502020204030204" pitchFamily="34" charset="0"/>
                <a:cs typeface="Times New Roman" panose="02020603050405020304" pitchFamily="18" charset="0"/>
              </a:rPr>
            </a:br>
            <a:endParaRPr lang="nl-NL" sz="8000" u="sng" dirty="0" smtClean="0">
              <a:ea typeface="Calibri" panose="020F0502020204030204" pitchFamily="34" charset="0"/>
              <a:cs typeface="Times New Roman" panose="02020603050405020304" pitchFamily="18" charset="0"/>
            </a:endParaRPr>
          </a:p>
          <a:p>
            <a:pPr marL="0" indent="0">
              <a:buNone/>
            </a:pPr>
            <a:r>
              <a:rPr lang="nl-NL" sz="8000" u="sng" dirty="0" smtClean="0">
                <a:solidFill>
                  <a:prstClr val="white"/>
                </a:solidFill>
                <a:ea typeface="Calibri" panose="020F0502020204030204" pitchFamily="34" charset="0"/>
                <a:cs typeface="Times New Roman" panose="02020603050405020304" pitchFamily="18" charset="0"/>
              </a:rPr>
              <a:t>Arbeidsverdeling</a:t>
            </a:r>
            <a:r>
              <a:rPr lang="nl-NL" sz="8000" dirty="0">
                <a:solidFill>
                  <a:prstClr val="white"/>
                </a:solidFill>
                <a:ea typeface="Calibri" panose="020F0502020204030204" pitchFamily="34" charset="0"/>
                <a:cs typeface="Times New Roman" panose="02020603050405020304" pitchFamily="18" charset="0"/>
              </a:rPr>
              <a:t>: Het maken van producten in verschillende </a:t>
            </a:r>
            <a:r>
              <a:rPr lang="nl-NL" sz="8000" dirty="0" smtClean="0">
                <a:solidFill>
                  <a:prstClr val="white"/>
                </a:solidFill>
                <a:ea typeface="Calibri" panose="020F0502020204030204" pitchFamily="34" charset="0"/>
                <a:cs typeface="Times New Roman" panose="02020603050405020304" pitchFamily="18" charset="0"/>
              </a:rPr>
              <a:t>stappen</a:t>
            </a:r>
            <a:r>
              <a:rPr lang="nl-NL" sz="11200" dirty="0">
                <a:latin typeface="Calibri" panose="020F0502020204030204" pitchFamily="34" charset="0"/>
                <a:ea typeface="Calibri" panose="020F0502020204030204" pitchFamily="34" charset="0"/>
                <a:cs typeface="Times New Roman" panose="02020603050405020304" pitchFamily="18" charset="0"/>
              </a:rPr>
              <a:t/>
            </a:r>
            <a:br>
              <a:rPr lang="nl-NL" sz="11200" dirty="0">
                <a:latin typeface="Calibri" panose="020F0502020204030204" pitchFamily="34" charset="0"/>
                <a:ea typeface="Calibri" panose="020F0502020204030204" pitchFamily="34" charset="0"/>
                <a:cs typeface="Times New Roman" panose="02020603050405020304" pitchFamily="18" charset="0"/>
              </a:rPr>
            </a:br>
            <a:endParaRPr lang="nl-NL" sz="11200" dirty="0"/>
          </a:p>
        </p:txBody>
      </p:sp>
      <p:pic>
        <p:nvPicPr>
          <p:cNvPr id="4" name="Afbeelding 3"/>
          <p:cNvPicPr>
            <a:picLocks noChangeAspect="1"/>
          </p:cNvPicPr>
          <p:nvPr/>
        </p:nvPicPr>
        <p:blipFill>
          <a:blip r:embed="rId2"/>
          <a:stretch>
            <a:fillRect/>
          </a:stretch>
        </p:blipFill>
        <p:spPr>
          <a:xfrm>
            <a:off x="0" y="-159104"/>
            <a:ext cx="1889924" cy="7017104"/>
          </a:xfrm>
          <a:prstGeom prst="rect">
            <a:avLst/>
          </a:prstGeom>
        </p:spPr>
      </p:pic>
      <p:sp>
        <p:nvSpPr>
          <p:cNvPr id="7" name="Tekstvak 6"/>
          <p:cNvSpPr txBox="1"/>
          <p:nvPr/>
        </p:nvSpPr>
        <p:spPr>
          <a:xfrm>
            <a:off x="2504361" y="187231"/>
            <a:ext cx="8507895" cy="769441"/>
          </a:xfrm>
          <a:prstGeom prst="rect">
            <a:avLst/>
          </a:prstGeom>
          <a:noFill/>
        </p:spPr>
        <p:txBody>
          <a:bodyPr wrap="square" rtlCol="0">
            <a:spAutoFit/>
          </a:bodyPr>
          <a:lstStyle/>
          <a:p>
            <a:r>
              <a:rPr lang="nl-NL" sz="4400" dirty="0" smtClean="0">
                <a:solidFill>
                  <a:prstClr val="white"/>
                </a:solidFill>
                <a:latin typeface="Calibri Light"/>
              </a:rPr>
              <a:t>Massa productie wordt ingevoerd</a:t>
            </a:r>
            <a:endParaRPr lang="nl-NL" sz="4400" dirty="0">
              <a:solidFill>
                <a:prstClr val="white"/>
              </a:solidFill>
              <a:latin typeface="Calibri Light"/>
            </a:endParaRPr>
          </a:p>
        </p:txBody>
      </p:sp>
      <p:sp>
        <p:nvSpPr>
          <p:cNvPr id="8" name="Tekstvak 7"/>
          <p:cNvSpPr txBox="1"/>
          <p:nvPr/>
        </p:nvSpPr>
        <p:spPr>
          <a:xfrm>
            <a:off x="2165961" y="3853376"/>
            <a:ext cx="8420268" cy="2004138"/>
          </a:xfrm>
          <a:prstGeom prst="rect">
            <a:avLst/>
          </a:prstGeom>
          <a:noFill/>
        </p:spPr>
        <p:txBody>
          <a:bodyPr wrap="square" rtlCol="0">
            <a:spAutoFit/>
          </a:bodyPr>
          <a:lstStyle/>
          <a:p>
            <a:pPr>
              <a:lnSpc>
                <a:spcPct val="115000"/>
              </a:lnSpc>
              <a:spcAft>
                <a:spcPts val="1000"/>
              </a:spcAft>
            </a:pPr>
            <a:r>
              <a:rPr lang="nl-NL" sz="2000" dirty="0" smtClean="0">
                <a:solidFill>
                  <a:prstClr val="white"/>
                </a:solidFill>
                <a:ea typeface="Calibri" panose="020F0502020204030204" pitchFamily="34" charset="0"/>
                <a:cs typeface="Times New Roman" panose="02020603050405020304" pitchFamily="18" charset="0"/>
              </a:rPr>
              <a:t>De </a:t>
            </a:r>
            <a:r>
              <a:rPr lang="nl-NL" sz="2000" dirty="0">
                <a:solidFill>
                  <a:prstClr val="white"/>
                </a:solidFill>
                <a:ea typeface="Calibri" panose="020F0502020204030204" pitchFamily="34" charset="0"/>
                <a:cs typeface="Times New Roman" panose="02020603050405020304" pitchFamily="18" charset="0"/>
              </a:rPr>
              <a:t>groei van fabrieken werd ook mogelijk </a:t>
            </a:r>
            <a:r>
              <a:rPr lang="nl-NL" sz="2000" dirty="0" smtClean="0">
                <a:solidFill>
                  <a:prstClr val="white"/>
                </a:solidFill>
                <a:ea typeface="Calibri" panose="020F0502020204030204" pitchFamily="34" charset="0"/>
                <a:cs typeface="Times New Roman" panose="02020603050405020304" pitchFamily="18" charset="0"/>
              </a:rPr>
              <a:t>gemaakt door </a:t>
            </a:r>
            <a:r>
              <a:rPr lang="nl-NL" sz="2000" dirty="0">
                <a:solidFill>
                  <a:prstClr val="white"/>
                </a:solidFill>
                <a:ea typeface="Calibri" panose="020F0502020204030204" pitchFamily="34" charset="0"/>
                <a:cs typeface="Times New Roman" panose="02020603050405020304" pitchFamily="18" charset="0"/>
              </a:rPr>
              <a:t>massaproductie </a:t>
            </a:r>
            <a:r>
              <a:rPr lang="nl-NL" sz="2000" dirty="0" smtClean="0">
                <a:solidFill>
                  <a:prstClr val="white"/>
                </a:solidFill>
                <a:ea typeface="Calibri" panose="020F0502020204030204" pitchFamily="34" charset="0"/>
                <a:cs typeface="Times New Roman" panose="02020603050405020304" pitchFamily="18" charset="0"/>
              </a:rPr>
              <a:t>met behulp van de </a:t>
            </a:r>
            <a:r>
              <a:rPr lang="nl-NL" sz="2000" u="sng" dirty="0" smtClean="0">
                <a:solidFill>
                  <a:prstClr val="white"/>
                </a:solidFill>
                <a:ea typeface="Calibri" panose="020F0502020204030204" pitchFamily="34" charset="0"/>
                <a:cs typeface="Times New Roman" panose="02020603050405020304" pitchFamily="18" charset="0"/>
              </a:rPr>
              <a:t>lopende band</a:t>
            </a:r>
            <a:r>
              <a:rPr lang="nl-NL" sz="2000" dirty="0" smtClean="0">
                <a:solidFill>
                  <a:prstClr val="white"/>
                </a:solidFill>
                <a:ea typeface="Calibri" panose="020F0502020204030204" pitchFamily="34" charset="0"/>
                <a:cs typeface="Times New Roman" panose="02020603050405020304" pitchFamily="18" charset="0"/>
              </a:rPr>
              <a:t> en </a:t>
            </a:r>
            <a:r>
              <a:rPr lang="nl-NL" sz="2000" u="sng" dirty="0" smtClean="0">
                <a:solidFill>
                  <a:prstClr val="white"/>
                </a:solidFill>
                <a:ea typeface="Calibri" panose="020F0502020204030204" pitchFamily="34" charset="0"/>
                <a:cs typeface="Times New Roman" panose="02020603050405020304" pitchFamily="18" charset="0"/>
              </a:rPr>
              <a:t>arbeidsverdeling</a:t>
            </a:r>
            <a:r>
              <a:rPr lang="nl-NL" sz="2000" dirty="0" smtClean="0">
                <a:solidFill>
                  <a:prstClr val="white"/>
                </a:solidFill>
                <a:ea typeface="Calibri" panose="020F0502020204030204" pitchFamily="34" charset="0"/>
                <a:cs typeface="Times New Roman" panose="02020603050405020304" pitchFamily="18" charset="0"/>
              </a:rPr>
              <a:t>.</a:t>
            </a:r>
          </a:p>
          <a:p>
            <a:r>
              <a:rPr lang="nl-NL" sz="2000" dirty="0" smtClean="0">
                <a:solidFill>
                  <a:prstClr val="white"/>
                </a:solidFill>
                <a:ea typeface="Calibri" panose="020F0502020204030204" pitchFamily="34" charset="0"/>
                <a:cs typeface="Times New Roman" panose="02020603050405020304" pitchFamily="18" charset="0"/>
              </a:rPr>
              <a:t>Lopende </a:t>
            </a:r>
            <a:r>
              <a:rPr lang="nl-NL" sz="2000" dirty="0">
                <a:solidFill>
                  <a:prstClr val="white"/>
                </a:solidFill>
                <a:ea typeface="Calibri" panose="020F0502020204030204" pitchFamily="34" charset="0"/>
                <a:cs typeface="Times New Roman" panose="02020603050405020304" pitchFamily="18" charset="0"/>
              </a:rPr>
              <a:t>band: </a:t>
            </a:r>
            <a:r>
              <a:rPr lang="nl-NL" sz="2000" dirty="0" smtClean="0">
                <a:solidFill>
                  <a:prstClr val="white"/>
                </a:solidFill>
                <a:ea typeface="Calibri" panose="020F0502020204030204" pitchFamily="34" charset="0"/>
                <a:cs typeface="Times New Roman" panose="02020603050405020304" pitchFamily="18" charset="0"/>
              </a:rPr>
              <a:t>Transportband </a:t>
            </a:r>
            <a:r>
              <a:rPr lang="nl-NL" sz="2000" dirty="0">
                <a:solidFill>
                  <a:prstClr val="white"/>
                </a:solidFill>
                <a:ea typeface="Calibri" panose="020F0502020204030204" pitchFamily="34" charset="0"/>
                <a:cs typeface="Times New Roman" panose="02020603050405020304" pitchFamily="18" charset="0"/>
              </a:rPr>
              <a:t>die een </a:t>
            </a:r>
            <a:r>
              <a:rPr lang="nl-NL" sz="2000" dirty="0" smtClean="0">
                <a:solidFill>
                  <a:prstClr val="white"/>
                </a:solidFill>
                <a:ea typeface="Calibri" panose="020F0502020204030204" pitchFamily="34" charset="0"/>
                <a:cs typeface="Times New Roman" panose="02020603050405020304" pitchFamily="18" charset="0"/>
              </a:rPr>
              <a:t>product </a:t>
            </a:r>
            <a:r>
              <a:rPr lang="nl-NL" sz="2000" dirty="0">
                <a:solidFill>
                  <a:prstClr val="white"/>
                </a:solidFill>
                <a:ea typeface="Calibri" panose="020F0502020204030204" pitchFamily="34" charset="0"/>
                <a:cs typeface="Times New Roman" panose="02020603050405020304" pitchFamily="18" charset="0"/>
              </a:rPr>
              <a:t>van arbeider naar arbeider brengt, dit veroorzaakt geen tijdverlies maar wel tijdsdruk</a:t>
            </a:r>
            <a:r>
              <a:rPr lang="nl-NL" sz="2000" dirty="0" smtClean="0">
                <a:solidFill>
                  <a:prstClr val="white"/>
                </a:solidFill>
                <a:ea typeface="Calibri" panose="020F0502020204030204" pitchFamily="34" charset="0"/>
                <a:cs typeface="Times New Roman" panose="02020603050405020304" pitchFamily="18" charset="0"/>
              </a:rPr>
              <a:t>.</a:t>
            </a:r>
            <a:endParaRPr lang="nl-NL" sz="2000" dirty="0">
              <a:solidFill>
                <a:prstClr val="white"/>
              </a:solidFill>
            </a:endParaRPr>
          </a:p>
          <a:p>
            <a:pPr>
              <a:lnSpc>
                <a:spcPct val="115000"/>
              </a:lnSpc>
              <a:spcAft>
                <a:spcPts val="1000"/>
              </a:spcAft>
            </a:pPr>
            <a:endParaRPr lang="nl-NL" sz="2600" dirty="0">
              <a:solidFill>
                <a:prstClr val="white"/>
              </a:solidFill>
              <a:ea typeface="Calibri" panose="020F0502020204030204" pitchFamily="34" charset="0"/>
              <a:cs typeface="Times New Roman" panose="02020603050405020304" pitchFamily="18" charset="0"/>
            </a:endParaRPr>
          </a:p>
        </p:txBody>
      </p:sp>
      <p:pic>
        <p:nvPicPr>
          <p:cNvPr id="9" name="Picture 2" descr="http://pic26.nipic.com/20130105/9432983_142037131145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4419" y="5731115"/>
            <a:ext cx="1067847" cy="8452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cdns2.freepik.com/vrije-photo/view-eye-interface-symbool_318-6008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28693" y="2405024"/>
            <a:ext cx="1033573" cy="103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329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29047" y="407656"/>
            <a:ext cx="10515600" cy="1325563"/>
          </a:xfrm>
        </p:spPr>
        <p:txBody>
          <a:bodyPr/>
          <a:lstStyle/>
          <a:p>
            <a:pPr algn="ctr"/>
            <a:r>
              <a:rPr lang="nl-NL" b="1" dirty="0" smtClean="0"/>
              <a:t>De voordelen van de lopende band.</a:t>
            </a:r>
            <a:endParaRPr lang="nl-NL" b="1" dirty="0"/>
          </a:p>
        </p:txBody>
      </p:sp>
      <p:sp>
        <p:nvSpPr>
          <p:cNvPr id="3" name="Tijdelijke aanduiding voor inhoud 2"/>
          <p:cNvSpPr>
            <a:spLocks noGrp="1"/>
          </p:cNvSpPr>
          <p:nvPr>
            <p:ph idx="1"/>
          </p:nvPr>
        </p:nvSpPr>
        <p:spPr>
          <a:xfrm>
            <a:off x="2116282" y="1971098"/>
            <a:ext cx="10515600" cy="4351338"/>
          </a:xfrm>
        </p:spPr>
        <p:txBody>
          <a:bodyPr/>
          <a:lstStyle/>
          <a:p>
            <a:pPr marL="0" indent="0">
              <a:buNone/>
            </a:pPr>
            <a:r>
              <a:rPr lang="nl-NL" dirty="0" smtClean="0"/>
              <a:t>-Massaproductie </a:t>
            </a:r>
            <a:r>
              <a:rPr lang="nl-NL" dirty="0"/>
              <a:t>had </a:t>
            </a:r>
            <a:r>
              <a:rPr lang="nl-NL" dirty="0" smtClean="0"/>
              <a:t>veel voordelen</a:t>
            </a:r>
            <a:r>
              <a:rPr lang="nl-NL" dirty="0"/>
              <a:t>:</a:t>
            </a:r>
          </a:p>
          <a:p>
            <a:pPr lvl="0"/>
            <a:r>
              <a:rPr lang="nl-NL" dirty="0"/>
              <a:t>door massaproductie werd het product sneller en goedkoper geproduceerd</a:t>
            </a:r>
          </a:p>
          <a:p>
            <a:r>
              <a:rPr lang="nl-NL" dirty="0"/>
              <a:t>het werd betaalbaar voor veel mensen</a:t>
            </a:r>
          </a:p>
          <a:p>
            <a:pPr lvl="0"/>
            <a:r>
              <a:rPr lang="nl-NL" dirty="0"/>
              <a:t>kapotte onderdelen </a:t>
            </a:r>
            <a:r>
              <a:rPr lang="nl-NL" dirty="0" smtClean="0"/>
              <a:t>konden </a:t>
            </a:r>
            <a:r>
              <a:rPr lang="nl-NL" dirty="0"/>
              <a:t>worden </a:t>
            </a:r>
            <a:r>
              <a:rPr lang="nl-NL" dirty="0" smtClean="0"/>
              <a:t>vervangen.</a:t>
            </a:r>
            <a:endParaRPr lang="nl-NL" dirty="0"/>
          </a:p>
          <a:p>
            <a:pPr marL="0" indent="0">
              <a:buNone/>
            </a:pPr>
            <a:endParaRPr lang="nl-NL" dirty="0"/>
          </a:p>
        </p:txBody>
      </p:sp>
      <p:pic>
        <p:nvPicPr>
          <p:cNvPr id="5" name="Picture 2" descr="http://pic26.nipic.com/20130105/9432983_14203713114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0604" y="4627382"/>
            <a:ext cx="1114443" cy="882110"/>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931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76400" y="306692"/>
            <a:ext cx="10515600" cy="1325563"/>
          </a:xfrm>
        </p:spPr>
        <p:txBody>
          <a:bodyPr>
            <a:normAutofit/>
          </a:bodyPr>
          <a:lstStyle/>
          <a:p>
            <a:pPr algn="ctr"/>
            <a:r>
              <a:rPr lang="nl-NL" b="1" dirty="0" smtClean="0"/>
              <a:t>Maar er waren ook nadelen aan de </a:t>
            </a:r>
            <a:r>
              <a:rPr lang="nl-NL" b="1" dirty="0" err="1" smtClean="0"/>
              <a:t>lopendeband</a:t>
            </a:r>
            <a:endParaRPr lang="nl-NL" b="1" dirty="0"/>
          </a:p>
        </p:txBody>
      </p:sp>
      <p:sp>
        <p:nvSpPr>
          <p:cNvPr id="3" name="Tijdelijke aanduiding voor inhoud 2"/>
          <p:cNvSpPr>
            <a:spLocks noGrp="1"/>
          </p:cNvSpPr>
          <p:nvPr>
            <p:ph idx="1"/>
          </p:nvPr>
        </p:nvSpPr>
        <p:spPr>
          <a:xfrm>
            <a:off x="1890712" y="1706683"/>
            <a:ext cx="10545418" cy="2110272"/>
          </a:xfrm>
        </p:spPr>
        <p:txBody>
          <a:bodyPr>
            <a:normAutofit fontScale="25000" lnSpcReduction="20000"/>
          </a:bodyPr>
          <a:lstStyle/>
          <a:p>
            <a:pPr marL="0" indent="0">
              <a:lnSpc>
                <a:spcPct val="115000"/>
              </a:lnSpc>
              <a:spcAft>
                <a:spcPts val="1000"/>
              </a:spcAft>
              <a:buNone/>
            </a:pPr>
            <a:r>
              <a:rPr lang="nl-NL" sz="11200" dirty="0" smtClean="0">
                <a:latin typeface="Calibri" panose="020F0502020204030204" pitchFamily="34" charset="0"/>
                <a:ea typeface="Calibri" panose="020F0502020204030204" pitchFamily="34" charset="0"/>
                <a:cs typeface="Times New Roman" panose="02020603050405020304" pitchFamily="18" charset="0"/>
              </a:rPr>
              <a:t>-</a:t>
            </a:r>
            <a:r>
              <a:rPr lang="nl-NL" sz="8000" dirty="0" smtClean="0">
                <a:latin typeface="Calibri" panose="020F0502020204030204" pitchFamily="34" charset="0"/>
                <a:ea typeface="Calibri" panose="020F0502020204030204" pitchFamily="34" charset="0"/>
                <a:cs typeface="Times New Roman" panose="02020603050405020304" pitchFamily="18" charset="0"/>
              </a:rPr>
              <a:t>Maar er  waren ook  </a:t>
            </a:r>
            <a:r>
              <a:rPr lang="nl-NL" sz="8000" dirty="0">
                <a:latin typeface="Calibri" panose="020F0502020204030204" pitchFamily="34" charset="0"/>
                <a:ea typeface="Calibri" panose="020F0502020204030204" pitchFamily="34" charset="0"/>
                <a:cs typeface="Times New Roman" panose="02020603050405020304" pitchFamily="18" charset="0"/>
              </a:rPr>
              <a:t>nadelen verbonden aan de massaproductie:</a:t>
            </a:r>
          </a:p>
          <a:p>
            <a:pPr lvl="0">
              <a:lnSpc>
                <a:spcPct val="115000"/>
              </a:lnSpc>
              <a:spcAft>
                <a:spcPts val="0"/>
              </a:spcAft>
            </a:pPr>
            <a:r>
              <a:rPr lang="nl-NL" sz="8000" dirty="0">
                <a:latin typeface="Calibri" panose="020F0502020204030204" pitchFamily="34" charset="0"/>
                <a:ea typeface="Calibri" panose="020F0502020204030204" pitchFamily="34" charset="0"/>
                <a:cs typeface="Times New Roman" panose="02020603050405020304" pitchFamily="18" charset="0"/>
              </a:rPr>
              <a:t>langzamerhand kwam er een einde aan het werk van vakbekwame </a:t>
            </a:r>
            <a:r>
              <a:rPr lang="nl-NL" sz="8000" dirty="0" smtClean="0">
                <a:latin typeface="Calibri" panose="020F0502020204030204" pitchFamily="34" charset="0"/>
                <a:ea typeface="Calibri" panose="020F0502020204030204" pitchFamily="34" charset="0"/>
                <a:cs typeface="Times New Roman" panose="02020603050405020304" pitchFamily="18" charset="0"/>
              </a:rPr>
              <a:t>handwerkslieden</a:t>
            </a:r>
          </a:p>
          <a:p>
            <a:pPr lvl="0">
              <a:lnSpc>
                <a:spcPct val="115000"/>
              </a:lnSpc>
              <a:spcAft>
                <a:spcPts val="0"/>
              </a:spcAft>
            </a:pPr>
            <a:r>
              <a:rPr lang="nl-NL" sz="8000" dirty="0" smtClean="0">
                <a:latin typeface="Calibri" panose="020F0502020204030204" pitchFamily="34" charset="0"/>
                <a:ea typeface="Calibri" panose="020F0502020204030204" pitchFamily="34" charset="0"/>
                <a:cs typeface="Times New Roman" panose="02020603050405020304" pitchFamily="18" charset="0"/>
              </a:rPr>
              <a:t>het </a:t>
            </a:r>
            <a:r>
              <a:rPr lang="nl-NL" sz="8000" dirty="0">
                <a:latin typeface="Calibri" panose="020F0502020204030204" pitchFamily="34" charset="0"/>
                <a:ea typeface="Calibri" panose="020F0502020204030204" pitchFamily="34" charset="0"/>
                <a:cs typeface="Times New Roman" panose="02020603050405020304" pitchFamily="18" charset="0"/>
              </a:rPr>
              <a:t>werk werd heel eentonig</a:t>
            </a:r>
          </a:p>
          <a:p>
            <a:pPr>
              <a:lnSpc>
                <a:spcPct val="115000"/>
              </a:lnSpc>
            </a:pPr>
            <a:r>
              <a:rPr lang="nl-NL" sz="8000" dirty="0" smtClean="0">
                <a:latin typeface="Calibri" panose="020F0502020204030204" pitchFamily="34" charset="0"/>
                <a:ea typeface="Calibri" panose="020F0502020204030204" pitchFamily="34" charset="0"/>
                <a:cs typeface="Times New Roman" panose="02020603050405020304" pitchFamily="18" charset="0"/>
              </a:rPr>
              <a:t>er </a:t>
            </a:r>
            <a:r>
              <a:rPr lang="nl-NL" sz="8000" dirty="0">
                <a:latin typeface="Calibri" panose="020F0502020204030204" pitchFamily="34" charset="0"/>
                <a:ea typeface="Calibri" panose="020F0502020204030204" pitchFamily="34" charset="0"/>
                <a:cs typeface="Times New Roman" panose="02020603050405020304" pitchFamily="18" charset="0"/>
              </a:rPr>
              <a:t>kwamen meer spanningen want </a:t>
            </a:r>
            <a:r>
              <a:rPr lang="nl-NL" sz="8000" dirty="0" smtClean="0">
                <a:latin typeface="Calibri" panose="020F0502020204030204" pitchFamily="34" charset="0"/>
                <a:ea typeface="Calibri" panose="020F0502020204030204" pitchFamily="34" charset="0"/>
                <a:cs typeface="Times New Roman" panose="02020603050405020304" pitchFamily="18" charset="0"/>
              </a:rPr>
              <a:t>er was tijdsdruk. </a:t>
            </a:r>
            <a:endParaRPr lang="nl-NL" sz="8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nl-NL" sz="8000" dirty="0">
                <a:latin typeface="Calibri" panose="020F0502020204030204" pitchFamily="34" charset="0"/>
                <a:ea typeface="Calibri" panose="020F0502020204030204" pitchFamily="34" charset="0"/>
                <a:cs typeface="Times New Roman" panose="02020603050405020304" pitchFamily="18" charset="0"/>
              </a:rPr>
              <a:t>er kwam veel minder aandacht voor </a:t>
            </a:r>
            <a:r>
              <a:rPr lang="nl-NL" sz="8000" dirty="0" smtClean="0">
                <a:latin typeface="Calibri" panose="020F0502020204030204" pitchFamily="34" charset="0"/>
                <a:ea typeface="Calibri" panose="020F0502020204030204" pitchFamily="34" charset="0"/>
                <a:cs typeface="Times New Roman" panose="02020603050405020304" pitchFamily="18" charset="0"/>
              </a:rPr>
              <a:t>arbeiders.</a:t>
            </a:r>
          </a:p>
          <a:p>
            <a:pPr>
              <a:lnSpc>
                <a:spcPct val="115000"/>
              </a:lnSpc>
              <a:spcAft>
                <a:spcPts val="1000"/>
              </a:spcAft>
            </a:pPr>
            <a:r>
              <a:rPr lang="nl-NL" sz="8000" dirty="0" smtClean="0">
                <a:latin typeface="Calibri" panose="020F0502020204030204" pitchFamily="34" charset="0"/>
                <a:ea typeface="Calibri" panose="020F0502020204030204" pitchFamily="34" charset="0"/>
                <a:cs typeface="Times New Roman" panose="02020603050405020304" pitchFamily="18" charset="0"/>
              </a:rPr>
              <a:t>Het werk was simpel dus er was geen </a:t>
            </a:r>
            <a:r>
              <a:rPr lang="nl-NL" sz="8000" u="sng" dirty="0" smtClean="0">
                <a:latin typeface="Calibri" panose="020F0502020204030204" pitchFamily="34" charset="0"/>
                <a:ea typeface="Calibri" panose="020F0502020204030204" pitchFamily="34" charset="0"/>
                <a:cs typeface="Times New Roman" panose="02020603050405020304" pitchFamily="18" charset="0"/>
              </a:rPr>
              <a:t>vakbekwaamheid</a:t>
            </a:r>
            <a:r>
              <a:rPr lang="nl-NL" sz="8000" dirty="0" smtClean="0">
                <a:latin typeface="Calibri" panose="020F0502020204030204" pitchFamily="34" charset="0"/>
                <a:ea typeface="Calibri" panose="020F0502020204030204" pitchFamily="34" charset="0"/>
                <a:cs typeface="Times New Roman" panose="02020603050405020304" pitchFamily="18" charset="0"/>
              </a:rPr>
              <a:t> nodig. </a:t>
            </a:r>
          </a:p>
          <a:p>
            <a:pPr marL="0" indent="0">
              <a:lnSpc>
                <a:spcPct val="115000"/>
              </a:lnSpc>
              <a:spcAft>
                <a:spcPts val="1000"/>
              </a:spcAft>
              <a:buNone/>
            </a:pPr>
            <a:r>
              <a:rPr lang="nl-NL" sz="11200"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15000"/>
              </a:lnSpc>
              <a:spcAft>
                <a:spcPts val="1000"/>
              </a:spcAft>
              <a:buNone/>
            </a:pPr>
            <a:endParaRPr lang="nl-NL" sz="11200"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nl-NL" sz="11200" u="sng"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Vakbekwaamheid</a:t>
            </a:r>
            <a:r>
              <a:rPr lang="nl-NL"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a:t>
            </a:r>
            <a:r>
              <a:rPr lang="nl-NL" sz="11200" b="1"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Hoe </a:t>
            </a:r>
            <a:r>
              <a:rPr lang="en-US" sz="112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goed</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r>
              <a:rPr lang="en-US" sz="112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iemand</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 is in </a:t>
            </a:r>
            <a:r>
              <a:rPr lang="en-US" sz="112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zijn</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 </a:t>
            </a:r>
            <a:r>
              <a:rPr lang="en-US" sz="112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vak</a:t>
            </a:r>
            <a:r>
              <a:rPr lang="en-US" sz="11200" dirty="0">
                <a:solidFill>
                  <a:prstClr val="white"/>
                </a:solidFill>
                <a:latin typeface="Calibri" panose="020F0502020204030204" pitchFamily="34" charset="0"/>
                <a:ea typeface="Calibri" panose="020F0502020204030204" pitchFamily="34" charset="0"/>
                <a:cs typeface="Times New Roman" panose="02020603050405020304" pitchFamily="18" charset="0"/>
              </a:rPr>
              <a:t>.</a:t>
            </a:r>
            <a:endParaRPr lang="nl-NL" sz="35200" dirty="0" smtClean="0">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pic26.nipic.com/20130105/9432983_142037131145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9865" y="4634345"/>
            <a:ext cx="1114443" cy="88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4254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05651" y="260973"/>
            <a:ext cx="11136024" cy="1325563"/>
          </a:xfrm>
        </p:spPr>
        <p:txBody>
          <a:bodyPr>
            <a:normAutofit/>
          </a:bodyPr>
          <a:lstStyle/>
          <a:p>
            <a:pPr algn="ctr"/>
            <a:r>
              <a:rPr lang="nl-NL" b="1" dirty="0">
                <a:solidFill>
                  <a:prstClr val="white"/>
                </a:solidFill>
                <a:latin typeface="Calibri"/>
                <a:ea typeface="Calibri"/>
                <a:cs typeface="Times New Roman"/>
              </a:rPr>
              <a:t>Slechte werkomstandigheden van de fabrieksarbeiders</a:t>
            </a:r>
            <a:endParaRPr lang="nl-NL" sz="88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14922" y="2956356"/>
            <a:ext cx="5762156" cy="208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hthoek 4"/>
          <p:cNvSpPr/>
          <p:nvPr/>
        </p:nvSpPr>
        <p:spPr>
          <a:xfrm>
            <a:off x="2016641" y="1223073"/>
            <a:ext cx="5596270" cy="5525102"/>
          </a:xfrm>
          <a:prstGeom prst="rect">
            <a:avLst/>
          </a:prstGeom>
        </p:spPr>
        <p:txBody>
          <a:bodyPr wrap="square">
            <a:spAutoFit/>
          </a:bodyPr>
          <a:lstStyle/>
          <a:p>
            <a:pPr marL="457200">
              <a:lnSpc>
                <a:spcPct val="115000"/>
              </a:lnSpc>
            </a:pPr>
            <a:r>
              <a:rPr lang="nl-NL" sz="2800" b="1" dirty="0">
                <a:solidFill>
                  <a:prstClr val="white"/>
                </a:solidFill>
                <a:ea typeface="Calibri"/>
                <a:cs typeface="Times New Roman"/>
              </a:rPr>
              <a:t> </a:t>
            </a:r>
            <a:endParaRPr lang="nl-NL" sz="2800" dirty="0">
              <a:solidFill>
                <a:prstClr val="white"/>
              </a:solidFill>
              <a:ea typeface="Calibri"/>
              <a:cs typeface="Times New Roman"/>
            </a:endParaRPr>
          </a:p>
          <a:p>
            <a:pPr marL="457200">
              <a:lnSpc>
                <a:spcPct val="115000"/>
              </a:lnSpc>
              <a:spcAft>
                <a:spcPts val="1000"/>
              </a:spcAft>
            </a:pPr>
            <a:r>
              <a:rPr lang="nl-NL" sz="2800" dirty="0" smtClean="0">
                <a:solidFill>
                  <a:prstClr val="white"/>
                </a:solidFill>
                <a:ea typeface="Calibri"/>
                <a:cs typeface="Times New Roman"/>
              </a:rPr>
              <a:t>De </a:t>
            </a:r>
            <a:r>
              <a:rPr lang="nl-NL" sz="2800" dirty="0">
                <a:solidFill>
                  <a:prstClr val="white"/>
                </a:solidFill>
                <a:ea typeface="Calibri"/>
                <a:cs typeface="Times New Roman"/>
              </a:rPr>
              <a:t>werkomstandigheden waren heel erg slecht arbeiders moesten 12 tot 14 uur per dag werken en dat 6 dagen per </a:t>
            </a:r>
            <a:r>
              <a:rPr lang="nl-NL" sz="2800" dirty="0" smtClean="0">
                <a:solidFill>
                  <a:prstClr val="white"/>
                </a:solidFill>
                <a:ea typeface="Calibri"/>
                <a:cs typeface="Times New Roman"/>
              </a:rPr>
              <a:t>week. </a:t>
            </a:r>
          </a:p>
          <a:p>
            <a:pPr marL="457200">
              <a:lnSpc>
                <a:spcPct val="115000"/>
              </a:lnSpc>
              <a:spcAft>
                <a:spcPts val="1000"/>
              </a:spcAft>
            </a:pPr>
            <a:r>
              <a:rPr lang="nl-NL" sz="2800" dirty="0" smtClean="0">
                <a:solidFill>
                  <a:prstClr val="white"/>
                </a:solidFill>
                <a:ea typeface="Calibri"/>
                <a:cs typeface="Times New Roman"/>
              </a:rPr>
              <a:t>Daar </a:t>
            </a:r>
            <a:r>
              <a:rPr lang="nl-NL" sz="2800" dirty="0">
                <a:solidFill>
                  <a:prstClr val="white"/>
                </a:solidFill>
                <a:ea typeface="Calibri"/>
                <a:cs typeface="Times New Roman"/>
              </a:rPr>
              <a:t>gaf de fabrikant niks om voor hem was het belangrijk dat de productie door ging</a:t>
            </a:r>
            <a:r>
              <a:rPr lang="nl-NL" sz="2800" dirty="0" smtClean="0">
                <a:solidFill>
                  <a:prstClr val="white"/>
                </a:solidFill>
                <a:ea typeface="Calibri"/>
                <a:cs typeface="Times New Roman"/>
              </a:rPr>
              <a:t>.</a:t>
            </a:r>
            <a:endParaRPr lang="nl-NL" sz="2800" dirty="0">
              <a:solidFill>
                <a:prstClr val="white"/>
              </a:solidFill>
              <a:ea typeface="Calibri"/>
              <a:cs typeface="Times New Roman"/>
            </a:endParaRPr>
          </a:p>
          <a:p>
            <a:pPr marL="457200">
              <a:lnSpc>
                <a:spcPct val="115000"/>
              </a:lnSpc>
              <a:spcAft>
                <a:spcPts val="1000"/>
              </a:spcAft>
            </a:pPr>
            <a:endParaRPr lang="nl-NL" dirty="0" smtClean="0">
              <a:solidFill>
                <a:prstClr val="white"/>
              </a:solidFill>
              <a:ea typeface="Calibri"/>
              <a:cs typeface="Times New Roman"/>
            </a:endParaRPr>
          </a:p>
          <a:p>
            <a:pPr marL="457200">
              <a:lnSpc>
                <a:spcPct val="115000"/>
              </a:lnSpc>
              <a:spcAft>
                <a:spcPts val="1000"/>
              </a:spcAft>
            </a:pPr>
            <a:endParaRPr lang="nl-NL" dirty="0">
              <a:solidFill>
                <a:prstClr val="white"/>
              </a:solidFill>
              <a:ea typeface="Calibri"/>
              <a:cs typeface="Times New Roman"/>
            </a:endParaRPr>
          </a:p>
          <a:p>
            <a:pPr marL="457200">
              <a:lnSpc>
                <a:spcPct val="115000"/>
              </a:lnSpc>
              <a:spcAft>
                <a:spcPts val="1000"/>
              </a:spcAft>
            </a:pPr>
            <a:endParaRPr lang="nl-NL" dirty="0">
              <a:solidFill>
                <a:prstClr val="white"/>
              </a:solidFill>
              <a:ea typeface="Calibri"/>
              <a:cs typeface="Times New Roman"/>
            </a:endParaRPr>
          </a:p>
        </p:txBody>
      </p:sp>
      <p:pic>
        <p:nvPicPr>
          <p:cNvPr id="11" name="Afbeelding 10" descr="http://upload.wikimedia.org/wikipedia/commons/thumb/3/35/Adolf_Friedrich_Erdmann_von_Menzel_021.jpg/350px-Adolf_Friedrich_Erdmann_von_Menzel_021.jpg"/>
          <p:cNvPicPr/>
          <p:nvPr/>
        </p:nvPicPr>
        <p:blipFill>
          <a:blip r:embed="rId4">
            <a:extLst>
              <a:ext uri="{28A0092B-C50C-407E-A947-70E740481C1C}">
                <a14:useLocalDpi xmlns:a14="http://schemas.microsoft.com/office/drawing/2010/main" val="0"/>
              </a:ext>
            </a:extLst>
          </a:blip>
          <a:srcRect/>
          <a:stretch>
            <a:fillRect/>
          </a:stretch>
        </p:blipFill>
        <p:spPr bwMode="auto">
          <a:xfrm>
            <a:off x="7612911" y="3142995"/>
            <a:ext cx="4997302" cy="3273056"/>
          </a:xfrm>
          <a:prstGeom prst="rect">
            <a:avLst/>
          </a:prstGeom>
          <a:noFill/>
          <a:ln>
            <a:noFill/>
          </a:ln>
        </p:spPr>
      </p:pic>
      <p:pic>
        <p:nvPicPr>
          <p:cNvPr id="7" name="Picture 2" descr="http://pic26.nipic.com/20130105/9432983_142037131145_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5968" y="5346727"/>
            <a:ext cx="1114443" cy="88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3628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20432" y="311962"/>
            <a:ext cx="10515600" cy="1325563"/>
          </a:xfrm>
        </p:spPr>
        <p:txBody>
          <a:bodyPr>
            <a:noAutofit/>
          </a:bodyPr>
          <a:lstStyle/>
          <a:p>
            <a:pPr marL="457200" lvl="0" indent="-228600" algn="ctr">
              <a:lnSpc>
                <a:spcPct val="115000"/>
              </a:lnSpc>
              <a:spcBef>
                <a:spcPts val="1000"/>
              </a:spcBef>
            </a:pPr>
            <a:r>
              <a:rPr lang="nl-NL" b="1" dirty="0">
                <a:solidFill>
                  <a:prstClr val="white"/>
                </a:solidFill>
                <a:ea typeface="Calibri"/>
                <a:cs typeface="Times New Roman"/>
              </a:rPr>
              <a:t>Slechte woon omstandig heden.</a:t>
            </a:r>
            <a:r>
              <a:rPr lang="nl-NL" dirty="0">
                <a:solidFill>
                  <a:prstClr val="white"/>
                </a:solidFill>
                <a:ea typeface="Calibri"/>
                <a:cs typeface="Times New Roman"/>
              </a:rPr>
              <a:t/>
            </a:r>
            <a:br>
              <a:rPr lang="nl-NL" dirty="0">
                <a:solidFill>
                  <a:prstClr val="white"/>
                </a:solidFill>
                <a:ea typeface="Calibri"/>
                <a:cs typeface="Times New Roman"/>
              </a:rPr>
            </a:br>
            <a:endParaRPr lang="nl-NL" dirty="0"/>
          </a:p>
        </p:txBody>
      </p:sp>
      <p:sp>
        <p:nvSpPr>
          <p:cNvPr id="3" name="Tijdelijke aanduiding voor inhoud 2"/>
          <p:cNvSpPr>
            <a:spLocks noGrp="1"/>
          </p:cNvSpPr>
          <p:nvPr>
            <p:ph idx="1"/>
          </p:nvPr>
        </p:nvSpPr>
        <p:spPr>
          <a:xfrm>
            <a:off x="1676400" y="805452"/>
            <a:ext cx="10515600" cy="4351338"/>
          </a:xfrm>
        </p:spPr>
        <p:txBody>
          <a:bodyPr>
            <a:normAutofit fontScale="92500" lnSpcReduction="20000"/>
          </a:bodyPr>
          <a:lstStyle/>
          <a:p>
            <a:pPr indent="0">
              <a:lnSpc>
                <a:spcPct val="115000"/>
              </a:lnSpc>
              <a:spcAft>
                <a:spcPts val="1000"/>
              </a:spcAft>
              <a:buNone/>
            </a:pPr>
            <a:endParaRPr lang="nl-NL" dirty="0" smtClean="0">
              <a:ea typeface="Calibri"/>
              <a:cs typeface="Times New Roman"/>
            </a:endParaRPr>
          </a:p>
          <a:p>
            <a:pPr indent="0">
              <a:lnSpc>
                <a:spcPct val="115000"/>
              </a:lnSpc>
              <a:spcAft>
                <a:spcPts val="1000"/>
              </a:spcAft>
              <a:buNone/>
            </a:pPr>
            <a:r>
              <a:rPr lang="nl-NL" dirty="0" smtClean="0">
                <a:ea typeface="Calibri"/>
                <a:cs typeface="Times New Roman"/>
              </a:rPr>
              <a:t>De </a:t>
            </a:r>
            <a:r>
              <a:rPr lang="nl-NL" dirty="0">
                <a:ea typeface="Calibri"/>
                <a:cs typeface="Times New Roman"/>
              </a:rPr>
              <a:t>woonomstandigheden waren heel slecht, soms leefden er gezinnen met 12 personen in één kamer. </a:t>
            </a:r>
            <a:endParaRPr lang="nl-NL" dirty="0" smtClean="0">
              <a:ea typeface="Calibri"/>
              <a:cs typeface="Times New Roman"/>
            </a:endParaRPr>
          </a:p>
          <a:p>
            <a:pPr indent="0">
              <a:lnSpc>
                <a:spcPct val="115000"/>
              </a:lnSpc>
              <a:spcAft>
                <a:spcPts val="1000"/>
              </a:spcAft>
              <a:buNone/>
            </a:pPr>
            <a:r>
              <a:rPr lang="nl-NL" dirty="0" smtClean="0">
                <a:ea typeface="Calibri"/>
                <a:cs typeface="Times New Roman"/>
              </a:rPr>
              <a:t>Aan </a:t>
            </a:r>
            <a:r>
              <a:rPr lang="nl-NL" dirty="0">
                <a:ea typeface="Calibri"/>
                <a:cs typeface="Times New Roman"/>
              </a:rPr>
              <a:t>de hygiëne en gezondheidszorg in de steden ontbrak veel. </a:t>
            </a:r>
            <a:endParaRPr lang="nl-NL" dirty="0" smtClean="0">
              <a:ea typeface="Calibri"/>
              <a:cs typeface="Times New Roman"/>
            </a:endParaRPr>
          </a:p>
          <a:p>
            <a:pPr indent="0">
              <a:lnSpc>
                <a:spcPct val="115000"/>
              </a:lnSpc>
              <a:spcAft>
                <a:spcPts val="1000"/>
              </a:spcAft>
              <a:buNone/>
            </a:pPr>
            <a:r>
              <a:rPr lang="nl-NL" dirty="0" smtClean="0">
                <a:ea typeface="Calibri"/>
                <a:cs typeface="Times New Roman"/>
              </a:rPr>
              <a:t>Er </a:t>
            </a:r>
            <a:r>
              <a:rPr lang="nl-NL" dirty="0">
                <a:ea typeface="Calibri"/>
                <a:cs typeface="Times New Roman"/>
              </a:rPr>
              <a:t>waren in de straten open </a:t>
            </a:r>
            <a:r>
              <a:rPr lang="nl-NL" dirty="0" smtClean="0">
                <a:ea typeface="Calibri"/>
                <a:cs typeface="Times New Roman"/>
              </a:rPr>
              <a:t>riolen, er </a:t>
            </a:r>
            <a:r>
              <a:rPr lang="nl-NL" dirty="0">
                <a:ea typeface="Calibri"/>
                <a:cs typeface="Times New Roman"/>
              </a:rPr>
              <a:t>waren geen wc’s en waterleidingen in </a:t>
            </a:r>
            <a:r>
              <a:rPr lang="nl-NL" dirty="0" smtClean="0">
                <a:ea typeface="Calibri"/>
                <a:cs typeface="Times New Roman"/>
              </a:rPr>
              <a:t>huis. </a:t>
            </a:r>
          </a:p>
          <a:p>
            <a:pPr indent="0">
              <a:lnSpc>
                <a:spcPct val="115000"/>
              </a:lnSpc>
              <a:spcAft>
                <a:spcPts val="1000"/>
              </a:spcAft>
              <a:buNone/>
            </a:pPr>
            <a:r>
              <a:rPr lang="nl-NL" dirty="0" smtClean="0">
                <a:ea typeface="Calibri"/>
                <a:cs typeface="Times New Roman"/>
              </a:rPr>
              <a:t>De </a:t>
            </a:r>
            <a:r>
              <a:rPr lang="nl-NL" dirty="0">
                <a:ea typeface="Calibri"/>
                <a:cs typeface="Times New Roman"/>
              </a:rPr>
              <a:t>onveiligheid in de steden was heel groot er was geen straatverlichting en </a:t>
            </a:r>
            <a:r>
              <a:rPr lang="nl-NL" dirty="0" smtClean="0">
                <a:ea typeface="Calibri"/>
                <a:cs typeface="Times New Roman"/>
              </a:rPr>
              <a:t>of bijna </a:t>
            </a:r>
            <a:r>
              <a:rPr lang="nl-NL" dirty="0">
                <a:ea typeface="Calibri"/>
                <a:cs typeface="Times New Roman"/>
              </a:rPr>
              <a:t>geen politie. </a:t>
            </a:r>
            <a:endParaRPr lang="nl-NL"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cdns2.freepik.com/vrije-photo/view-eye-interface-symbool_318-6008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0753" y="4985551"/>
            <a:ext cx="1329458" cy="132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99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76400" y="376726"/>
            <a:ext cx="10515600" cy="1325563"/>
          </a:xfrm>
        </p:spPr>
        <p:txBody>
          <a:bodyPr>
            <a:normAutofit/>
          </a:bodyPr>
          <a:lstStyle/>
          <a:p>
            <a:pPr algn="ctr"/>
            <a:r>
              <a:rPr lang="nl-NL" b="1" dirty="0" smtClean="0"/>
              <a:t>Kinderarbeid</a:t>
            </a:r>
            <a:r>
              <a:rPr lang="nl-NL" dirty="0" smtClean="0"/>
              <a:t> </a:t>
            </a:r>
            <a:endParaRPr lang="nl-NL" dirty="0"/>
          </a:p>
        </p:txBody>
      </p:sp>
      <p:sp>
        <p:nvSpPr>
          <p:cNvPr id="3" name="Tijdelijke aanduiding voor inhoud 2"/>
          <p:cNvSpPr>
            <a:spLocks noGrp="1"/>
          </p:cNvSpPr>
          <p:nvPr>
            <p:ph idx="1"/>
          </p:nvPr>
        </p:nvSpPr>
        <p:spPr>
          <a:xfrm>
            <a:off x="2148289" y="1663421"/>
            <a:ext cx="10515600" cy="4351338"/>
          </a:xfrm>
        </p:spPr>
        <p:txBody>
          <a:bodyPr>
            <a:normAutofit fontScale="92500" lnSpcReduction="10000"/>
          </a:bodyPr>
          <a:lstStyle/>
          <a:p>
            <a:pPr marL="0" lvl="0" indent="0">
              <a:buNone/>
            </a:pP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-kinderarbeid: Arbeid dat door kinderen wordt verricht. Kinderarbeid werd verboden in 1874 na het </a:t>
            </a:r>
            <a:r>
              <a:rPr lang="nl-NL" u="sng"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kinderwetje </a:t>
            </a:r>
            <a:r>
              <a:rPr lang="nl-NL" u="sng" dirty="0">
                <a:solidFill>
                  <a:prstClr val="white"/>
                </a:solidFill>
                <a:latin typeface="Calibri" panose="020F0502020204030204" pitchFamily="34" charset="0"/>
                <a:ea typeface="Calibri" panose="020F0502020204030204" pitchFamily="34" charset="0"/>
                <a:cs typeface="Times New Roman" panose="02020603050405020304" pitchFamily="18" charset="0"/>
              </a:rPr>
              <a:t>van Houten</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a:t>
            </a:r>
            <a:b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b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 </a:t>
            </a:r>
            <a:b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br>
            <a:endPar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Maar </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de </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wet </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werd pas goed na </a:t>
            </a:r>
            <a:r>
              <a:rPr lang="nl-NL"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geleeft</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 in 1901 toen de </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leerplicht </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werd ingevoerd</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a:t>
            </a:r>
          </a:p>
          <a:p>
            <a:pPr marL="0" lvl="0" indent="0">
              <a:buNone/>
            </a:pPr>
            <a:endPar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a:t>
            </a: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Kinderen werden vaak gebruikt in fabrieken om kleine pluisjes om te   ruimen omdat ze kleinen handen.) </a:t>
            </a:r>
          </a:p>
          <a:p>
            <a:pPr marL="0" lvl="0" indent="0">
              <a:buNone/>
            </a:pP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-Het werk wat kinderen deden was erg gevaarlijk en ongezond</a:t>
            </a:r>
            <a: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t/>
            </a:r>
            <a:br>
              <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rPr>
            </a:br>
            <a:endParaRPr lang="nl-NL"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lvl="0" indent="0">
              <a:buNone/>
            </a:pPr>
            <a:endParaRPr lang="nl-NL" dirty="0">
              <a:solidFill>
                <a:prstClr val="white"/>
              </a:solidFill>
            </a:endParaRPr>
          </a:p>
        </p:txBody>
      </p:sp>
      <p:pic>
        <p:nvPicPr>
          <p:cNvPr id="5" name="Picture 2" descr="http://pic26.nipic.com/20130105/9432983_14203713114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7557" y="5975890"/>
            <a:ext cx="1114443" cy="88211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370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90712" y="344343"/>
            <a:ext cx="10515600" cy="1325563"/>
          </a:xfrm>
        </p:spPr>
        <p:txBody>
          <a:bodyPr>
            <a:normAutofit fontScale="90000"/>
          </a:bodyPr>
          <a:lstStyle/>
          <a:p>
            <a:pPr marL="457200" lvl="0" indent="-228600" algn="ctr">
              <a:lnSpc>
                <a:spcPct val="115000"/>
              </a:lnSpc>
              <a:spcBef>
                <a:spcPts val="1000"/>
              </a:spcBef>
            </a:pPr>
            <a:r>
              <a:rPr lang="nl-NL" sz="4900" b="1" dirty="0">
                <a:solidFill>
                  <a:prstClr val="white"/>
                </a:solidFill>
                <a:latin typeface="Calibri"/>
                <a:ea typeface="Calibri"/>
                <a:cs typeface="Times New Roman"/>
              </a:rPr>
              <a:t>Leven in de steden verbetert vanaf eind 19</a:t>
            </a:r>
            <a:r>
              <a:rPr lang="nl-NL" sz="4900" b="1" baseline="30000" dirty="0">
                <a:solidFill>
                  <a:prstClr val="white"/>
                </a:solidFill>
                <a:latin typeface="Calibri"/>
                <a:ea typeface="Calibri"/>
                <a:cs typeface="Times New Roman"/>
              </a:rPr>
              <a:t>de</a:t>
            </a:r>
            <a:r>
              <a:rPr lang="nl-NL" sz="4900" b="1" dirty="0">
                <a:solidFill>
                  <a:prstClr val="white"/>
                </a:solidFill>
                <a:latin typeface="Calibri"/>
                <a:ea typeface="Calibri"/>
                <a:cs typeface="Times New Roman"/>
              </a:rPr>
              <a:t> eeuw.</a:t>
            </a:r>
            <a:r>
              <a:rPr lang="nl-NL" sz="1300" dirty="0">
                <a:solidFill>
                  <a:prstClr val="white"/>
                </a:solidFill>
                <a:latin typeface="Calibri"/>
                <a:ea typeface="Calibri"/>
                <a:cs typeface="Times New Roman"/>
              </a:rPr>
              <a:t/>
            </a:r>
            <a:br>
              <a:rPr lang="nl-NL" sz="1300" dirty="0">
                <a:solidFill>
                  <a:prstClr val="white"/>
                </a:solidFill>
                <a:latin typeface="Calibri"/>
                <a:ea typeface="Calibri"/>
                <a:cs typeface="Times New Roman"/>
              </a:rPr>
            </a:br>
            <a:endParaRPr lang="nl-NL" dirty="0"/>
          </a:p>
        </p:txBody>
      </p:sp>
      <p:sp>
        <p:nvSpPr>
          <p:cNvPr id="3" name="Tijdelijke aanduiding voor inhoud 2"/>
          <p:cNvSpPr>
            <a:spLocks noGrp="1"/>
          </p:cNvSpPr>
          <p:nvPr>
            <p:ph idx="1"/>
          </p:nvPr>
        </p:nvSpPr>
        <p:spPr>
          <a:xfrm>
            <a:off x="1890712" y="1998114"/>
            <a:ext cx="10515600" cy="4351338"/>
          </a:xfrm>
        </p:spPr>
        <p:txBody>
          <a:bodyPr>
            <a:normAutofit fontScale="55000" lnSpcReduction="20000"/>
          </a:bodyPr>
          <a:lstStyle/>
          <a:p>
            <a:pPr indent="0">
              <a:lnSpc>
                <a:spcPct val="115000"/>
              </a:lnSpc>
              <a:spcAft>
                <a:spcPts val="0"/>
              </a:spcAft>
              <a:buNone/>
            </a:pPr>
            <a:r>
              <a:rPr lang="nl-NL" sz="2900" dirty="0">
                <a:ea typeface="Calibri"/>
                <a:cs typeface="Times New Roman"/>
              </a:rPr>
              <a:t> </a:t>
            </a:r>
            <a:r>
              <a:rPr lang="nl-NL" sz="2900" dirty="0" smtClean="0">
                <a:ea typeface="Calibri"/>
                <a:cs typeface="Times New Roman"/>
              </a:rPr>
              <a:t>Regeringen </a:t>
            </a:r>
            <a:r>
              <a:rPr lang="nl-NL" sz="2900" dirty="0">
                <a:ea typeface="Calibri"/>
                <a:cs typeface="Times New Roman"/>
              </a:rPr>
              <a:t>en ook particulieren gingen inzien dat er iets gedaan moest worden voor de arbeiders in de steden:</a:t>
            </a:r>
          </a:p>
          <a:p>
            <a:pPr marL="342900" lvl="0" indent="-342900">
              <a:lnSpc>
                <a:spcPct val="115000"/>
              </a:lnSpc>
              <a:spcAft>
                <a:spcPts val="0"/>
              </a:spcAft>
              <a:buFont typeface="Symbol"/>
              <a:buChar char=""/>
            </a:pPr>
            <a:r>
              <a:rPr lang="nl-NL" sz="2900" dirty="0" smtClean="0">
                <a:ea typeface="Calibri"/>
                <a:cs typeface="Times New Roman"/>
              </a:rPr>
              <a:t>werktijden </a:t>
            </a:r>
            <a:r>
              <a:rPr lang="nl-NL" sz="2900" dirty="0">
                <a:ea typeface="Calibri"/>
                <a:cs typeface="Times New Roman"/>
              </a:rPr>
              <a:t>werden beperkt 9 tot 10 werken werd gewoon</a:t>
            </a:r>
          </a:p>
          <a:p>
            <a:pPr marL="342900" lvl="0" indent="-342900">
              <a:lnSpc>
                <a:spcPct val="115000"/>
              </a:lnSpc>
              <a:spcAft>
                <a:spcPts val="0"/>
              </a:spcAft>
              <a:buFont typeface="Symbol"/>
              <a:buChar char=""/>
            </a:pPr>
            <a:r>
              <a:rPr lang="nl-NL" sz="2900" dirty="0">
                <a:ea typeface="Calibri"/>
                <a:cs typeface="Times New Roman"/>
              </a:rPr>
              <a:t>er kwamen veiligheidswetten</a:t>
            </a:r>
          </a:p>
          <a:p>
            <a:pPr marL="342900" lvl="0" indent="-342900">
              <a:lnSpc>
                <a:spcPct val="115000"/>
              </a:lnSpc>
              <a:spcAft>
                <a:spcPts val="0"/>
              </a:spcAft>
              <a:buFont typeface="Symbol"/>
              <a:buChar char=""/>
            </a:pPr>
            <a:r>
              <a:rPr lang="nl-NL" sz="2900" dirty="0">
                <a:ea typeface="Calibri"/>
                <a:cs typeface="Times New Roman"/>
              </a:rPr>
              <a:t>in 1874 kwam er een verbod op kinderarbeid, tot 12 jaar mochten kinderen niet werken. Dit ging pas goed toen in 1901 de leerplicht werd ingevoerd</a:t>
            </a:r>
          </a:p>
          <a:p>
            <a:pPr marL="342900" lvl="0" indent="-342900">
              <a:lnSpc>
                <a:spcPct val="115000"/>
              </a:lnSpc>
              <a:spcAft>
                <a:spcPts val="0"/>
              </a:spcAft>
              <a:buFont typeface="Symbol"/>
              <a:buChar char=""/>
            </a:pPr>
            <a:r>
              <a:rPr lang="nl-NL" sz="2900" dirty="0">
                <a:ea typeface="Calibri"/>
                <a:cs typeface="Times New Roman"/>
              </a:rPr>
              <a:t>er kwamen </a:t>
            </a:r>
            <a:r>
              <a:rPr lang="nl-NL" sz="2900" u="sng" dirty="0">
                <a:ea typeface="Calibri"/>
                <a:cs typeface="Times New Roman"/>
              </a:rPr>
              <a:t>uitkeringen</a:t>
            </a:r>
          </a:p>
          <a:p>
            <a:pPr marL="342900" lvl="0" indent="-342900">
              <a:lnSpc>
                <a:spcPct val="115000"/>
              </a:lnSpc>
              <a:spcAft>
                <a:spcPts val="0"/>
              </a:spcAft>
              <a:buFont typeface="Symbol"/>
              <a:buChar char=""/>
            </a:pPr>
            <a:r>
              <a:rPr lang="nl-NL" sz="2900" dirty="0">
                <a:ea typeface="Calibri"/>
                <a:cs typeface="Times New Roman"/>
              </a:rPr>
              <a:t>er kwamen eisen op huizen en veel arbeiders verdienden meer en konden beter gaan wonen</a:t>
            </a:r>
          </a:p>
          <a:p>
            <a:pPr marL="342900" lvl="0" indent="-342900">
              <a:lnSpc>
                <a:spcPct val="115000"/>
              </a:lnSpc>
              <a:spcAft>
                <a:spcPts val="0"/>
              </a:spcAft>
              <a:buFont typeface="Symbol"/>
              <a:buChar char=""/>
            </a:pPr>
            <a:r>
              <a:rPr lang="nl-NL" sz="2900" dirty="0">
                <a:ea typeface="Calibri"/>
                <a:cs typeface="Times New Roman"/>
              </a:rPr>
              <a:t>er kwam ondergrondse riolering en waterleidingen in de huizen</a:t>
            </a:r>
          </a:p>
          <a:p>
            <a:pPr marL="342900" lvl="0" indent="-342900">
              <a:lnSpc>
                <a:spcPct val="115000"/>
              </a:lnSpc>
              <a:spcAft>
                <a:spcPts val="0"/>
              </a:spcAft>
              <a:buFont typeface="Symbol"/>
              <a:buChar char=""/>
            </a:pPr>
            <a:r>
              <a:rPr lang="nl-NL" sz="2900" dirty="0">
                <a:ea typeface="Calibri"/>
                <a:cs typeface="Times New Roman"/>
              </a:rPr>
              <a:t>er kwam straat verlichting en er werd meer politie benoemd om de mensen te beschermen </a:t>
            </a:r>
          </a:p>
          <a:p>
            <a:pPr marL="342900" lvl="0" indent="-342900">
              <a:lnSpc>
                <a:spcPct val="115000"/>
              </a:lnSpc>
              <a:spcAft>
                <a:spcPts val="0"/>
              </a:spcAft>
              <a:buFont typeface="Symbol"/>
              <a:buChar char=""/>
            </a:pPr>
            <a:r>
              <a:rPr lang="nl-NL" sz="2900" dirty="0">
                <a:ea typeface="Calibri"/>
                <a:cs typeface="Times New Roman"/>
              </a:rPr>
              <a:t>er kwamen meer scholen en bibliotheken,  arbeiders gingen ook zelf activiteiten organiseren om elkaar te helpen</a:t>
            </a:r>
          </a:p>
          <a:p>
            <a:pPr marL="342900" lvl="0" indent="-342900">
              <a:lnSpc>
                <a:spcPct val="115000"/>
              </a:lnSpc>
              <a:spcAft>
                <a:spcPts val="1000"/>
              </a:spcAft>
              <a:buFont typeface="Symbol"/>
              <a:buChar char=""/>
            </a:pPr>
            <a:r>
              <a:rPr lang="nl-NL" sz="2900" dirty="0">
                <a:ea typeface="Calibri"/>
                <a:cs typeface="Times New Roman"/>
              </a:rPr>
              <a:t>er kwam meer vrijetijd, de uitgaansmogelijk heden zoals toneel en sport nam toe in de steden.</a:t>
            </a:r>
          </a:p>
          <a:p>
            <a:pPr marL="0" indent="0">
              <a:buNone/>
            </a:pPr>
            <a:endParaRPr lang="nl-NL" dirty="0"/>
          </a:p>
        </p:txBody>
      </p:sp>
      <p:pic>
        <p:nvPicPr>
          <p:cNvPr id="2050" name="Picture 2" descr="http://cdns2.freepik.com/vrije-photo/view-eye-interface-symbool_318-6008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90910" y="5528542"/>
            <a:ext cx="1329458" cy="132945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72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2385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s2.freepik.com/vrije-photo/view-eye-interface-symbool_318-6008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90910" y="5528542"/>
            <a:ext cx="1329458" cy="132945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720"/>
            <a:ext cx="1890712" cy="701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el 4"/>
          <p:cNvSpPr>
            <a:spLocks noGrp="1"/>
          </p:cNvSpPr>
          <p:nvPr>
            <p:ph type="title"/>
          </p:nvPr>
        </p:nvSpPr>
        <p:spPr>
          <a:xfrm>
            <a:off x="2318196" y="365125"/>
            <a:ext cx="9035603" cy="1325563"/>
          </a:xfrm>
        </p:spPr>
        <p:txBody>
          <a:bodyPr/>
          <a:lstStyle/>
          <a:p>
            <a:r>
              <a:rPr lang="nl-NL" dirty="0" smtClean="0"/>
              <a:t>Toevoeging KLO:</a:t>
            </a:r>
            <a:endParaRPr lang="nl-NL" dirty="0"/>
          </a:p>
        </p:txBody>
      </p:sp>
      <p:sp>
        <p:nvSpPr>
          <p:cNvPr id="8" name="Tijdelijke aanduiding voor inhoud 2"/>
          <p:cNvSpPr>
            <a:spLocks noGrp="1"/>
          </p:cNvSpPr>
          <p:nvPr>
            <p:ph idx="1"/>
          </p:nvPr>
        </p:nvSpPr>
        <p:spPr>
          <a:xfrm>
            <a:off x="2148289" y="1663421"/>
            <a:ext cx="10515600" cy="4351338"/>
          </a:xfrm>
        </p:spPr>
        <p:txBody>
          <a:bodyPr>
            <a:normAutofit/>
          </a:bodyPr>
          <a:lstStyle/>
          <a:p>
            <a:pPr lvl="0">
              <a:buFontTx/>
              <a:buChar char="-"/>
            </a:pPr>
            <a:r>
              <a:rPr lang="nl-NL" dirty="0" smtClean="0">
                <a:solidFill>
                  <a:prstClr val="white"/>
                </a:solidFill>
                <a:latin typeface="Calibri" panose="020F0502020204030204" pitchFamily="34" charset="0"/>
                <a:ea typeface="Calibri" panose="020F0502020204030204" pitchFamily="34" charset="0"/>
                <a:cs typeface="Times New Roman" panose="02020603050405020304" pitchFamily="18" charset="0"/>
              </a:rPr>
              <a:t>Laatste dia (nummer 10) goed leren voor de toets.</a:t>
            </a:r>
          </a:p>
          <a:p>
            <a:pPr lvl="0">
              <a:buFontTx/>
              <a:buChar char="-"/>
            </a:pPr>
            <a:endParaRPr lang="nl-NL" dirty="0">
              <a:solidFill>
                <a:prstClr val="white"/>
              </a:solidFill>
            </a:endParaRPr>
          </a:p>
        </p:txBody>
      </p:sp>
    </p:spTree>
    <p:extLst>
      <p:ext uri="{BB962C8B-B14F-4D97-AF65-F5344CB8AC3E}">
        <p14:creationId xmlns:p14="http://schemas.microsoft.com/office/powerpoint/2010/main" val="2905656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eschiedenisdc.nl/klas4/staatsinrichting%20afb/troels~1.jpg"/>
          <p:cNvPicPr>
            <a:picLocks noChangeAspect="1" noChangeArrowheads="1"/>
          </p:cNvPicPr>
          <p:nvPr/>
        </p:nvPicPr>
        <p:blipFill rotWithShape="1">
          <a:blip r:embed="rId2">
            <a:extLst>
              <a:ext uri="{28A0092B-C50C-407E-A947-70E740481C1C}">
                <a14:useLocalDpi xmlns:a14="http://schemas.microsoft.com/office/drawing/2010/main" val="0"/>
              </a:ext>
            </a:extLst>
          </a:blip>
          <a:srcRect l="23456" t="255" r="10705" b="-255"/>
          <a:stretch/>
        </p:blipFill>
        <p:spPr bwMode="auto">
          <a:xfrm>
            <a:off x="1237835" y="17446"/>
            <a:ext cx="3206663" cy="684055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3378926" y="2276873"/>
            <a:ext cx="7772400" cy="1470025"/>
          </a:xfrm>
        </p:spPr>
        <p:txBody>
          <a:bodyPr>
            <a:normAutofit fontScale="90000"/>
          </a:bodyPr>
          <a:lstStyle/>
          <a:p>
            <a:r>
              <a:rPr lang="nl-NL" sz="6600" b="1" dirty="0">
                <a:solidFill>
                  <a:schemeClr val="bg1"/>
                </a:solidFill>
              </a:rPr>
              <a:t>§ </a:t>
            </a:r>
            <a:r>
              <a:rPr lang="nl-NL" sz="7200" b="1" dirty="0">
                <a:solidFill>
                  <a:schemeClr val="bg1"/>
                </a:solidFill>
                <a:latin typeface="+mn-lt"/>
                <a:cs typeface="Arial" panose="020B0604020202020204" pitchFamily="34" charset="0"/>
              </a:rPr>
              <a:t>10. Confessionalisme</a:t>
            </a:r>
            <a:endParaRPr lang="nl-NL" sz="7200" b="1" dirty="0">
              <a:solidFill>
                <a:schemeClr val="bg1"/>
              </a:solidFill>
              <a:latin typeface="+mn-lt"/>
              <a:cs typeface="Arial" panose="020B0604020202020204" pitchFamily="34" charset="0"/>
            </a:endParaRPr>
          </a:p>
        </p:txBody>
      </p:sp>
      <p:sp>
        <p:nvSpPr>
          <p:cNvPr id="3" name="Ondertitel 2"/>
          <p:cNvSpPr>
            <a:spLocks noGrp="1"/>
          </p:cNvSpPr>
          <p:nvPr>
            <p:ph type="subTitle" idx="1"/>
          </p:nvPr>
        </p:nvSpPr>
        <p:spPr/>
        <p:txBody>
          <a:bodyPr/>
          <a:lstStyle/>
          <a:p>
            <a:endParaRPr lang="nl-NL"/>
          </a:p>
        </p:txBody>
      </p:sp>
    </p:spTree>
    <p:extLst>
      <p:ext uri="{BB962C8B-B14F-4D97-AF65-F5344CB8AC3E}">
        <p14:creationId xmlns:p14="http://schemas.microsoft.com/office/powerpoint/2010/main" val="10270294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Ontstaan van Confessionalisme</a:t>
            </a:r>
            <a:endParaRPr lang="nl-NL" dirty="0">
              <a:solidFill>
                <a:schemeClr val="bg1"/>
              </a:solidFill>
            </a:endParaRP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03712" y="3356992"/>
            <a:ext cx="47625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kstvak 4"/>
          <p:cNvSpPr txBox="1"/>
          <p:nvPr/>
        </p:nvSpPr>
        <p:spPr>
          <a:xfrm>
            <a:off x="2207568" y="1772816"/>
            <a:ext cx="7488832" cy="1477328"/>
          </a:xfrm>
          <a:prstGeom prst="rect">
            <a:avLst/>
          </a:prstGeom>
          <a:noFill/>
        </p:spPr>
        <p:txBody>
          <a:bodyPr wrap="square" rtlCol="0">
            <a:spAutoFit/>
          </a:bodyPr>
          <a:lstStyle/>
          <a:p>
            <a:r>
              <a:rPr lang="nl-NL" sz="3000" dirty="0">
                <a:solidFill>
                  <a:prstClr val="white"/>
                </a:solidFill>
              </a:rPr>
              <a:t>In het begin van de 19</a:t>
            </a:r>
            <a:r>
              <a:rPr lang="nl-NL" sz="3000" baseline="30000" dirty="0">
                <a:solidFill>
                  <a:prstClr val="white"/>
                </a:solidFill>
              </a:rPr>
              <a:t>e</a:t>
            </a:r>
            <a:r>
              <a:rPr lang="nl-NL" sz="3000" dirty="0">
                <a:solidFill>
                  <a:prstClr val="white"/>
                </a:solidFill>
              </a:rPr>
              <a:t> eeuw hadden de christelijke kerken geen behoefte aan een eigen politieke stroming.</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288" y="4058118"/>
            <a:ext cx="1090864" cy="86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494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72935" y="1238606"/>
            <a:ext cx="6408712" cy="430887"/>
          </a:xfrm>
          <a:prstGeom prst="rect">
            <a:avLst/>
          </a:prstGeom>
          <a:noFill/>
        </p:spPr>
        <p:txBody>
          <a:bodyPr wrap="square" rtlCol="0">
            <a:spAutoFit/>
          </a:bodyPr>
          <a:lstStyle/>
          <a:p>
            <a:pPr algn="ctr"/>
            <a:r>
              <a:rPr lang="nl-NL" sz="2200" dirty="0" smtClean="0">
                <a:solidFill>
                  <a:schemeClr val="bg1"/>
                </a:solidFill>
              </a:rPr>
              <a:t>Project Hoofdstuk 3</a:t>
            </a:r>
            <a:endParaRPr lang="nl-NL" sz="2200" u="sng" dirty="0">
              <a:solidFill>
                <a:schemeClr val="bg1"/>
              </a:solidFill>
            </a:endParaRPr>
          </a:p>
        </p:txBody>
      </p:sp>
      <p:graphicFrame>
        <p:nvGraphicFramePr>
          <p:cNvPr id="8" name="Tabel 7"/>
          <p:cNvGraphicFramePr>
            <a:graphicFrameLocks noGrp="1"/>
          </p:cNvGraphicFramePr>
          <p:nvPr>
            <p:extLst>
              <p:ext uri="{D42A27DB-BD31-4B8C-83A1-F6EECF244321}">
                <p14:modId xmlns:p14="http://schemas.microsoft.com/office/powerpoint/2010/main" val="14693045"/>
              </p:ext>
            </p:extLst>
          </p:nvPr>
        </p:nvGraphicFramePr>
        <p:xfrm>
          <a:off x="3929039" y="2439347"/>
          <a:ext cx="8128000" cy="3754120"/>
        </p:xfrm>
        <a:graphic>
          <a:graphicData uri="http://schemas.openxmlformats.org/drawingml/2006/table">
            <a:tbl>
              <a:tblPr firstRow="1" bandRow="1">
                <a:tableStyleId>{073A0DAA-6AF3-43AB-8588-CEC1D06C72B9}</a:tableStyleId>
              </a:tblPr>
              <a:tblGrid>
                <a:gridCol w="2212454"/>
                <a:gridCol w="5915546"/>
              </a:tblGrid>
              <a:tr h="370840">
                <a:tc>
                  <a:txBody>
                    <a:bodyPr/>
                    <a:lstStyle/>
                    <a:p>
                      <a:r>
                        <a:rPr lang="nl-NL" dirty="0" smtClean="0">
                          <a:solidFill>
                            <a:schemeClr val="bg1"/>
                          </a:solidFill>
                        </a:rPr>
                        <a:t>Onderwerp</a:t>
                      </a:r>
                      <a:endParaRPr lang="nl-NL" dirty="0">
                        <a:solidFill>
                          <a:schemeClr val="bg1"/>
                        </a:solidFill>
                      </a:endParaRPr>
                    </a:p>
                  </a:txBody>
                  <a:tcPr/>
                </a:tc>
                <a:tc>
                  <a:txBody>
                    <a:bodyPr/>
                    <a:lstStyle/>
                    <a:p>
                      <a:r>
                        <a:rPr lang="nl-NL" dirty="0" smtClean="0">
                          <a:solidFill>
                            <a:schemeClr val="bg1"/>
                          </a:solidFill>
                        </a:rPr>
                        <a:t>Bladzijde in het boek</a:t>
                      </a:r>
                      <a:endParaRPr lang="nl-NL" dirty="0">
                        <a:solidFill>
                          <a:schemeClr val="bg1"/>
                        </a:solidFill>
                      </a:endParaRPr>
                    </a:p>
                  </a:txBody>
                  <a:tcPr/>
                </a:tc>
              </a:tr>
              <a:tr h="370840">
                <a:tc>
                  <a:txBody>
                    <a:bodyPr/>
                    <a:lstStyle/>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Urbanisatie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Socialisme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Nationalisme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Massapers</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Conservatisme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Liberalisme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Imperialisme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Feminisme	</a:t>
                      </a:r>
                    </a:p>
                    <a:p>
                      <a:pPr lvl="0">
                        <a:spcAft>
                          <a:spcPts val="0"/>
                        </a:spcAft>
                      </a:pPr>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De Romantiek</a:t>
                      </a:r>
                    </a:p>
                    <a:p>
                      <a:r>
                        <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Communisme</a:t>
                      </a:r>
                    </a:p>
                    <a:p>
                      <a:r>
                        <a:rPr lang="nl-NL" dirty="0" smtClean="0">
                          <a:solidFill>
                            <a:schemeClr val="tx1"/>
                          </a:solidFill>
                          <a:latin typeface="Calibri" panose="020F0502020204030204" pitchFamily="34" charset="0"/>
                          <a:cs typeface="Times New Roman" panose="02020603050405020304" pitchFamily="18" charset="0"/>
                        </a:rPr>
                        <a:t>Confessionalisme</a:t>
                      </a:r>
                      <a:endParaRPr lang="nl-NL" dirty="0" smtClean="0">
                        <a:solidFill>
                          <a:schemeClr val="tx1"/>
                        </a:solidFill>
                      </a:endParaRPr>
                    </a:p>
                    <a:p>
                      <a:endParaRPr lang="nl-NL" dirty="0">
                        <a:solidFill>
                          <a:schemeClr val="tx1"/>
                        </a:solidFill>
                      </a:endParaRPr>
                    </a:p>
                  </a:txBody>
                  <a:tcPr/>
                </a:tc>
                <a:tc>
                  <a:txBody>
                    <a:bodyPr/>
                    <a:lstStyle/>
                    <a:p>
                      <a:r>
                        <a:rPr lang="nl-NL" dirty="0" smtClean="0">
                          <a:solidFill>
                            <a:schemeClr val="tx1"/>
                          </a:solidFill>
                        </a:rPr>
                        <a:t>61-63</a:t>
                      </a:r>
                    </a:p>
                    <a:p>
                      <a:r>
                        <a:rPr lang="nl-NL" dirty="0" smtClean="0">
                          <a:solidFill>
                            <a:schemeClr val="tx1"/>
                          </a:solidFill>
                        </a:rPr>
                        <a:t>74-75</a:t>
                      </a:r>
                    </a:p>
                    <a:p>
                      <a:r>
                        <a:rPr lang="nl-NL" dirty="0" smtClean="0">
                          <a:solidFill>
                            <a:schemeClr val="tx1"/>
                          </a:solidFill>
                        </a:rPr>
                        <a:t>70</a:t>
                      </a:r>
                    </a:p>
                    <a:p>
                      <a:r>
                        <a:rPr lang="nl-NL" dirty="0" smtClean="0">
                          <a:solidFill>
                            <a:schemeClr val="tx1"/>
                          </a:solidFill>
                        </a:rPr>
                        <a:t>66</a:t>
                      </a:r>
                    </a:p>
                    <a:p>
                      <a:r>
                        <a:rPr lang="nl-NL" dirty="0" smtClean="0">
                          <a:solidFill>
                            <a:schemeClr val="tx1"/>
                          </a:solidFill>
                        </a:rPr>
                        <a:t>71</a:t>
                      </a:r>
                    </a:p>
                    <a:p>
                      <a:r>
                        <a:rPr lang="nl-NL" dirty="0" smtClean="0">
                          <a:solidFill>
                            <a:schemeClr val="tx1"/>
                          </a:solidFill>
                        </a:rPr>
                        <a:t>72-73</a:t>
                      </a:r>
                    </a:p>
                    <a:p>
                      <a:r>
                        <a:rPr lang="nl-NL" dirty="0" smtClean="0">
                          <a:solidFill>
                            <a:schemeClr val="tx1"/>
                          </a:solidFill>
                        </a:rPr>
                        <a:t>79</a:t>
                      </a:r>
                    </a:p>
                    <a:p>
                      <a:r>
                        <a:rPr lang="nl-NL" dirty="0" smtClean="0">
                          <a:solidFill>
                            <a:schemeClr val="tx1"/>
                          </a:solidFill>
                        </a:rPr>
                        <a:t>78</a:t>
                      </a:r>
                    </a:p>
                    <a:p>
                      <a:r>
                        <a:rPr lang="nl-NL" dirty="0" smtClean="0">
                          <a:solidFill>
                            <a:schemeClr val="tx1"/>
                          </a:solidFill>
                        </a:rPr>
                        <a:t>90-91</a:t>
                      </a:r>
                    </a:p>
                    <a:p>
                      <a:r>
                        <a:rPr lang="nl-NL" dirty="0" smtClean="0">
                          <a:solidFill>
                            <a:schemeClr val="tx1"/>
                          </a:solidFill>
                        </a:rPr>
                        <a:t>- Niet in het boek: informatie</a:t>
                      </a:r>
                      <a:r>
                        <a:rPr lang="nl-NL" baseline="0" dirty="0" smtClean="0">
                          <a:solidFill>
                            <a:schemeClr val="tx1"/>
                          </a:solidFill>
                        </a:rPr>
                        <a:t> van KLO</a:t>
                      </a:r>
                      <a:endParaRPr lang="nl-NL" dirty="0" smtClean="0">
                        <a:solidFill>
                          <a:schemeClr val="tx1"/>
                        </a:solidFill>
                      </a:endParaRPr>
                    </a:p>
                    <a:p>
                      <a:r>
                        <a:rPr lang="nl-NL" dirty="0" smtClean="0">
                          <a:solidFill>
                            <a:schemeClr val="tx1"/>
                          </a:solidFill>
                        </a:rPr>
                        <a:t>76-77</a:t>
                      </a:r>
                      <a:endParaRPr lang="nl-NL" dirty="0">
                        <a:solidFill>
                          <a:schemeClr val="tx1"/>
                        </a:solidFill>
                      </a:endParaRPr>
                    </a:p>
                  </a:txBody>
                  <a:tcPr/>
                </a:tc>
              </a:tr>
            </a:tbl>
          </a:graphicData>
        </a:graphic>
      </p:graphicFrame>
    </p:spTree>
    <p:extLst>
      <p:ext uri="{BB962C8B-B14F-4D97-AF65-F5344CB8AC3E}">
        <p14:creationId xmlns:p14="http://schemas.microsoft.com/office/powerpoint/2010/main" val="2304987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Wat is Confessionalisme ?</a:t>
            </a:r>
            <a:endParaRPr lang="nl-NL" dirty="0">
              <a:solidFill>
                <a:schemeClr val="bg1"/>
              </a:solidFill>
            </a:endParaRPr>
          </a:p>
        </p:txBody>
      </p:sp>
      <p:sp>
        <p:nvSpPr>
          <p:cNvPr id="3" name="Tijdelijke aanduiding voor inhoud 2"/>
          <p:cNvSpPr>
            <a:spLocks noGrp="1"/>
          </p:cNvSpPr>
          <p:nvPr>
            <p:ph idx="1"/>
          </p:nvPr>
        </p:nvSpPr>
        <p:spPr/>
        <p:txBody>
          <a:bodyPr>
            <a:normAutofit/>
          </a:bodyPr>
          <a:lstStyle/>
          <a:p>
            <a:r>
              <a:rPr lang="nl-NL" sz="3000" dirty="0">
                <a:solidFill>
                  <a:schemeClr val="bg1"/>
                </a:solidFill>
              </a:rPr>
              <a:t>Confessionalisme: een stroming die het christendom als uitgangspunt neemt voor een politieke partij. Er ontstonden </a:t>
            </a:r>
            <a:r>
              <a:rPr lang="nl-NL" sz="3000" u="sng" dirty="0">
                <a:solidFill>
                  <a:schemeClr val="bg1"/>
                </a:solidFill>
              </a:rPr>
              <a:t>confessionele partijen</a:t>
            </a:r>
            <a:r>
              <a:rPr lang="nl-NL" sz="3000" dirty="0">
                <a:solidFill>
                  <a:schemeClr val="bg1"/>
                </a:solidFill>
              </a:rPr>
              <a:t>. </a:t>
            </a:r>
          </a:p>
          <a:p>
            <a:r>
              <a:rPr lang="nl-NL" sz="3000" dirty="0">
                <a:solidFill>
                  <a:schemeClr val="bg1"/>
                </a:solidFill>
              </a:rPr>
              <a:t>Confessie: Geloof</a:t>
            </a:r>
          </a:p>
          <a:p>
            <a:endParaRPr lang="nl-NL" sz="3000" dirty="0">
              <a:solidFill>
                <a:schemeClr val="bg1"/>
              </a:solidFill>
            </a:endParaRPr>
          </a:p>
          <a:p>
            <a:r>
              <a:rPr lang="nl-NL" sz="3000" dirty="0">
                <a:solidFill>
                  <a:schemeClr val="bg1"/>
                </a:solidFill>
              </a:rPr>
              <a:t>Aanhangers worden </a:t>
            </a:r>
            <a:r>
              <a:rPr lang="nl-NL" sz="3000" dirty="0">
                <a:solidFill>
                  <a:schemeClr val="bg1"/>
                </a:solidFill>
              </a:rPr>
              <a:t>confessionelen genoemd.</a:t>
            </a:r>
            <a:endParaRPr lang="nl-NL" sz="3000"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196" y="3284984"/>
            <a:ext cx="18288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4674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ARP</a:t>
            </a:r>
            <a:endParaRPr lang="nl-NL" dirty="0">
              <a:solidFill>
                <a:schemeClr val="bg1"/>
              </a:solidFill>
            </a:endParaRPr>
          </a:p>
        </p:txBody>
      </p:sp>
      <p:sp>
        <p:nvSpPr>
          <p:cNvPr id="3" name="Tijdelijke aanduiding voor inhoud 2"/>
          <p:cNvSpPr>
            <a:spLocks noGrp="1"/>
          </p:cNvSpPr>
          <p:nvPr>
            <p:ph idx="1"/>
          </p:nvPr>
        </p:nvSpPr>
        <p:spPr/>
        <p:txBody>
          <a:bodyPr/>
          <a:lstStyle/>
          <a:p>
            <a:r>
              <a:rPr lang="nl-NL" dirty="0" smtClean="0">
                <a:solidFill>
                  <a:schemeClr val="bg1"/>
                </a:solidFill>
              </a:rPr>
              <a:t>I</a:t>
            </a:r>
            <a:r>
              <a:rPr lang="nl-NL" sz="3000" dirty="0">
                <a:solidFill>
                  <a:schemeClr val="bg1"/>
                </a:solidFill>
              </a:rPr>
              <a:t>n Nederland was de </a:t>
            </a:r>
            <a:r>
              <a:rPr lang="nl-NL" sz="3000" dirty="0" err="1">
                <a:solidFill>
                  <a:schemeClr val="bg1"/>
                </a:solidFill>
              </a:rPr>
              <a:t>Anti-Revolutionaire</a:t>
            </a:r>
            <a:r>
              <a:rPr lang="nl-NL" sz="3000" dirty="0">
                <a:solidFill>
                  <a:schemeClr val="bg1"/>
                </a:solidFill>
              </a:rPr>
              <a:t>  Partij (ARP) in 1879 de eerste.</a:t>
            </a:r>
          </a:p>
          <a:p>
            <a:r>
              <a:rPr lang="nl-NL" sz="3000" dirty="0">
                <a:solidFill>
                  <a:schemeClr val="bg1"/>
                </a:solidFill>
              </a:rPr>
              <a:t>De oprichter was Abraham Kuyper</a:t>
            </a:r>
          </a:p>
          <a:p>
            <a:endParaRPr lang="nl-NL" dirty="0">
              <a:solidFill>
                <a:schemeClr val="bg1"/>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098" y="2348880"/>
            <a:ext cx="2401967" cy="32056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2" y="3302532"/>
            <a:ext cx="818304" cy="64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032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519" y="5301208"/>
            <a:ext cx="1540768" cy="1043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nl-NL" dirty="0" smtClean="0">
                <a:solidFill>
                  <a:schemeClr val="bg1"/>
                </a:solidFill>
              </a:rPr>
              <a:t>Politieke ideeën</a:t>
            </a:r>
            <a:endParaRPr lang="nl-NL" dirty="0">
              <a:solidFill>
                <a:schemeClr val="bg1"/>
              </a:solidFill>
            </a:endParaRPr>
          </a:p>
        </p:txBody>
      </p:sp>
      <p:sp>
        <p:nvSpPr>
          <p:cNvPr id="3" name="Tijdelijke aanduiding voor inhoud 2"/>
          <p:cNvSpPr>
            <a:spLocks noGrp="1"/>
          </p:cNvSpPr>
          <p:nvPr>
            <p:ph idx="1"/>
          </p:nvPr>
        </p:nvSpPr>
        <p:spPr/>
        <p:txBody>
          <a:bodyPr>
            <a:normAutofit/>
          </a:bodyPr>
          <a:lstStyle/>
          <a:p>
            <a:r>
              <a:rPr lang="nl-NL" sz="3000" dirty="0">
                <a:solidFill>
                  <a:schemeClr val="bg1"/>
                </a:solidFill>
              </a:rPr>
              <a:t>Het opbouwen van een zo christelijk mogelijke samenleving.</a:t>
            </a:r>
          </a:p>
          <a:p>
            <a:r>
              <a:rPr lang="nl-NL" sz="3000" dirty="0">
                <a:solidFill>
                  <a:schemeClr val="bg1"/>
                </a:solidFill>
              </a:rPr>
              <a:t>God heeft verschillen tussen mensen gemaakt en daarom hoeft niet iedereen kiesrecht te hebben</a:t>
            </a:r>
          </a:p>
          <a:p>
            <a:r>
              <a:rPr lang="nl-NL" sz="3000" dirty="0">
                <a:solidFill>
                  <a:schemeClr val="bg1"/>
                </a:solidFill>
              </a:rPr>
              <a:t>Geen volledige scheiding van Kerk en staat </a:t>
            </a:r>
          </a:p>
          <a:p>
            <a:r>
              <a:rPr lang="nl-NL" sz="3000" dirty="0">
                <a:solidFill>
                  <a:schemeClr val="bg1"/>
                </a:solidFill>
              </a:rPr>
              <a:t>De regering heeft haar macht te danken aan God, niet aan het volk.</a:t>
            </a:r>
          </a:p>
          <a:p>
            <a:r>
              <a:rPr lang="nl-NL" sz="3000" dirty="0">
                <a:solidFill>
                  <a:schemeClr val="bg1"/>
                </a:solidFill>
              </a:rPr>
              <a:t>De overheid moet zo veel mogelijk overlaten aan de verschillende groepen in de samenleving.</a:t>
            </a:r>
          </a:p>
          <a:p>
            <a:endParaRPr lang="nl-NL" dirty="0" smtClean="0">
              <a:solidFill>
                <a:schemeClr val="bg1"/>
              </a:solidFill>
            </a:endParaRPr>
          </a:p>
        </p:txBody>
      </p:sp>
    </p:spTree>
    <p:extLst>
      <p:ext uri="{BB962C8B-B14F-4D97-AF65-F5344CB8AC3E}">
        <p14:creationId xmlns:p14="http://schemas.microsoft.com/office/powerpoint/2010/main" val="5344167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5733256"/>
            <a:ext cx="1540768" cy="1043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a:xfrm>
            <a:off x="1703512" y="260648"/>
            <a:ext cx="8784976" cy="1143000"/>
          </a:xfrm>
        </p:spPr>
        <p:txBody>
          <a:bodyPr>
            <a:normAutofit fontScale="90000"/>
          </a:bodyPr>
          <a:lstStyle/>
          <a:p>
            <a:r>
              <a:rPr lang="nl-NL" smtClean="0"/>
              <a:t>De </a:t>
            </a:r>
            <a:r>
              <a:rPr lang="nl-NL" sz="3600" dirty="0">
                <a:solidFill>
                  <a:schemeClr val="bg1"/>
                </a:solidFill>
              </a:rPr>
              <a:t>O</a:t>
            </a:r>
            <a:r>
              <a:rPr lang="nl-NL" sz="3600">
                <a:solidFill>
                  <a:schemeClr val="bg1"/>
                </a:solidFill>
              </a:rPr>
              <a:t>verheid </a:t>
            </a:r>
            <a:r>
              <a:rPr lang="nl-NL" sz="3600" dirty="0">
                <a:solidFill>
                  <a:schemeClr val="bg1"/>
                </a:solidFill>
              </a:rPr>
              <a:t>moet zo veel mogelijk overlaten aan de verschillende groepen in </a:t>
            </a:r>
            <a:r>
              <a:rPr lang="nl-NL" sz="3600">
                <a:solidFill>
                  <a:schemeClr val="bg1"/>
                </a:solidFill>
              </a:rPr>
              <a:t>de samenleving.</a:t>
            </a:r>
            <a:endParaRPr lang="nl-NL" sz="3600" dirty="0">
              <a:solidFill>
                <a:schemeClr val="bg1"/>
              </a:solidFill>
            </a:endParaRPr>
          </a:p>
        </p:txBody>
      </p:sp>
      <p:sp>
        <p:nvSpPr>
          <p:cNvPr id="3" name="Tijdelijke aanduiding voor inhoud 2"/>
          <p:cNvSpPr>
            <a:spLocks noGrp="1"/>
          </p:cNvSpPr>
          <p:nvPr>
            <p:ph idx="1"/>
          </p:nvPr>
        </p:nvSpPr>
        <p:spPr>
          <a:xfrm>
            <a:off x="1991544" y="1707973"/>
            <a:ext cx="8229600" cy="4525963"/>
          </a:xfrm>
        </p:spPr>
        <p:txBody>
          <a:bodyPr>
            <a:normAutofit/>
          </a:bodyPr>
          <a:lstStyle/>
          <a:p>
            <a:pPr marL="0" indent="0">
              <a:buNone/>
            </a:pPr>
            <a:r>
              <a:rPr lang="nl-NL" sz="3000" dirty="0">
                <a:solidFill>
                  <a:schemeClr val="bg1"/>
                </a:solidFill>
              </a:rPr>
              <a:t>3 belangrijke taken:</a:t>
            </a:r>
          </a:p>
          <a:p>
            <a:r>
              <a:rPr lang="nl-NL" sz="3000" dirty="0">
                <a:solidFill>
                  <a:schemeClr val="bg1"/>
                </a:solidFill>
              </a:rPr>
              <a:t>Ervoor zorgen dat christelijke </a:t>
            </a:r>
            <a:r>
              <a:rPr lang="nl-NL" sz="3000" i="1" u="sng" dirty="0">
                <a:solidFill>
                  <a:schemeClr val="bg1"/>
                </a:solidFill>
              </a:rPr>
              <a:t>waarden</a:t>
            </a:r>
            <a:r>
              <a:rPr lang="nl-NL" sz="3000" dirty="0">
                <a:solidFill>
                  <a:schemeClr val="bg1"/>
                </a:solidFill>
              </a:rPr>
              <a:t> en </a:t>
            </a:r>
            <a:r>
              <a:rPr lang="nl-NL" sz="3000" i="1" u="sng" dirty="0">
                <a:solidFill>
                  <a:schemeClr val="bg1"/>
                </a:solidFill>
              </a:rPr>
              <a:t>normen</a:t>
            </a:r>
            <a:r>
              <a:rPr lang="nl-NL" sz="3000" dirty="0">
                <a:solidFill>
                  <a:schemeClr val="bg1"/>
                </a:solidFill>
              </a:rPr>
              <a:t> zo veel mogelijk in praktijk worden gebracht.</a:t>
            </a:r>
          </a:p>
          <a:p>
            <a:pPr marL="0" indent="0">
              <a:buNone/>
            </a:pPr>
            <a:r>
              <a:rPr lang="nl-NL" sz="2500" dirty="0">
                <a:solidFill>
                  <a:schemeClr val="tx1">
                    <a:lumMod val="50000"/>
                    <a:lumOff val="50000"/>
                  </a:schemeClr>
                </a:solidFill>
              </a:rPr>
              <a:t>     Waarden: wat mensen goed of slecht, belangrijk of      </a:t>
            </a:r>
            <a:r>
              <a:rPr lang="nl-NL" sz="2500" dirty="0" err="1"/>
              <a:t>asf</a:t>
            </a:r>
            <a:r>
              <a:rPr lang="nl-NL" sz="2500" dirty="0" err="1">
                <a:solidFill>
                  <a:schemeClr val="tx1">
                    <a:lumMod val="50000"/>
                    <a:lumOff val="50000"/>
                  </a:schemeClr>
                </a:solidFill>
              </a:rPr>
              <a:t>onbelangrijk</a:t>
            </a:r>
            <a:r>
              <a:rPr lang="nl-NL" sz="2500" dirty="0">
                <a:solidFill>
                  <a:schemeClr val="tx1">
                    <a:lumMod val="50000"/>
                    <a:lumOff val="50000"/>
                  </a:schemeClr>
                </a:solidFill>
              </a:rPr>
              <a:t> vinden.</a:t>
            </a:r>
          </a:p>
          <a:p>
            <a:pPr marL="0" indent="0">
              <a:buNone/>
            </a:pPr>
            <a:r>
              <a:rPr lang="nl-NL" sz="2500" dirty="0">
                <a:solidFill>
                  <a:schemeClr val="tx1">
                    <a:lumMod val="50000"/>
                    <a:lumOff val="50000"/>
                  </a:schemeClr>
                </a:solidFill>
              </a:rPr>
              <a:t>     Normen: Regels die van waarden zijn afgeleid.</a:t>
            </a:r>
          </a:p>
          <a:p>
            <a:r>
              <a:rPr lang="nl-NL" sz="3000" dirty="0">
                <a:solidFill>
                  <a:schemeClr val="bg1"/>
                </a:solidFill>
              </a:rPr>
              <a:t>Het christelijk onderwijs betalen, om de christelijke waarden en normen te verbreiden.</a:t>
            </a:r>
          </a:p>
          <a:p>
            <a:r>
              <a:rPr lang="nl-NL" sz="3000" dirty="0">
                <a:solidFill>
                  <a:schemeClr val="bg1"/>
                </a:solidFill>
              </a:rPr>
              <a:t>De zwakken in de samenleving te hulp komen.</a:t>
            </a:r>
            <a:endParaRPr lang="nl-NL" dirty="0" smtClean="0">
              <a:solidFill>
                <a:schemeClr val="bg1"/>
              </a:solidFill>
            </a:endParaRPr>
          </a:p>
        </p:txBody>
      </p:sp>
    </p:spTree>
    <p:extLst>
      <p:ext uri="{BB962C8B-B14F-4D97-AF65-F5344CB8AC3E}">
        <p14:creationId xmlns:p14="http://schemas.microsoft.com/office/powerpoint/2010/main" val="8260278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Economische ideeën</a:t>
            </a:r>
            <a:endParaRPr lang="nl-NL" dirty="0">
              <a:solidFill>
                <a:schemeClr val="bg1"/>
              </a:solidFill>
            </a:endParaRPr>
          </a:p>
        </p:txBody>
      </p:sp>
      <p:sp>
        <p:nvSpPr>
          <p:cNvPr id="3" name="Tijdelijke aanduiding voor inhoud 2"/>
          <p:cNvSpPr>
            <a:spLocks noGrp="1"/>
          </p:cNvSpPr>
          <p:nvPr>
            <p:ph idx="1"/>
          </p:nvPr>
        </p:nvSpPr>
        <p:spPr/>
        <p:txBody>
          <a:bodyPr>
            <a:normAutofit/>
          </a:bodyPr>
          <a:lstStyle/>
          <a:p>
            <a:r>
              <a:rPr lang="nl-NL" sz="3000" dirty="0">
                <a:solidFill>
                  <a:schemeClr val="bg1"/>
                </a:solidFill>
              </a:rPr>
              <a:t>Werkgevers en werknemers hebben elk een eigen taak in de samenleving; zij moeten met elkaar samenwerken, elkaar niet bestrijden.</a:t>
            </a:r>
          </a:p>
          <a:p>
            <a:endParaRPr lang="nl-NL" sz="3000" dirty="0">
              <a:solidFill>
                <a:schemeClr val="bg1"/>
              </a:solidFill>
            </a:endParaRPr>
          </a:p>
          <a:p>
            <a:r>
              <a:rPr lang="nl-NL" sz="3000" dirty="0">
                <a:solidFill>
                  <a:schemeClr val="bg1"/>
                </a:solidFill>
              </a:rPr>
              <a:t>De regering moet het loonbeleid aan werkgevers en werknemers overlaten.</a:t>
            </a:r>
            <a:endParaRPr lang="nl-NL" sz="3000" dirty="0">
              <a:solidFill>
                <a:schemeClr val="bg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4232" y="4941169"/>
            <a:ext cx="154305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07965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solidFill>
                  <a:schemeClr val="bg1"/>
                </a:solidFill>
              </a:rPr>
              <a:t>Sociale ideeën</a:t>
            </a:r>
            <a:endParaRPr lang="nl-NL" dirty="0">
              <a:solidFill>
                <a:schemeClr val="bg1"/>
              </a:solidFill>
            </a:endParaRPr>
          </a:p>
        </p:txBody>
      </p:sp>
      <p:sp>
        <p:nvSpPr>
          <p:cNvPr id="3" name="Tijdelijke aanduiding voor inhoud 2"/>
          <p:cNvSpPr>
            <a:spLocks noGrp="1"/>
          </p:cNvSpPr>
          <p:nvPr>
            <p:ph idx="1"/>
          </p:nvPr>
        </p:nvSpPr>
        <p:spPr/>
        <p:txBody>
          <a:bodyPr/>
          <a:lstStyle/>
          <a:p>
            <a:r>
              <a:rPr lang="nl-NL" dirty="0" smtClean="0">
                <a:solidFill>
                  <a:schemeClr val="bg1"/>
                </a:solidFill>
              </a:rPr>
              <a:t>Het gezin is de kern van de samenleving; de overheid moet gezinnen zo veel mogelijk steunen.</a:t>
            </a:r>
          </a:p>
          <a:p>
            <a:endParaRPr lang="nl-NL" dirty="0" smtClean="0">
              <a:solidFill>
                <a:schemeClr val="bg1"/>
              </a:solidFill>
            </a:endParaRPr>
          </a:p>
          <a:p>
            <a:r>
              <a:rPr lang="nl-NL" dirty="0" smtClean="0">
                <a:solidFill>
                  <a:schemeClr val="bg1"/>
                </a:solidFill>
              </a:rPr>
              <a:t>Het is normaal dat er verschillende bevolkingslagen zijn; zij hebben elkaar nodig en moeten elkaar met respect behandelen.</a:t>
            </a:r>
            <a:endParaRPr lang="nl-NL"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5374397"/>
            <a:ext cx="154305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3314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899" y="5517233"/>
            <a:ext cx="154305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nl-NL" dirty="0" smtClean="0">
                <a:solidFill>
                  <a:schemeClr val="bg1"/>
                </a:solidFill>
              </a:rPr>
              <a:t>Invloed van het confessionalisme </a:t>
            </a:r>
            <a:endParaRPr lang="nl-NL" dirty="0">
              <a:solidFill>
                <a:schemeClr val="bg1"/>
              </a:solidFill>
            </a:endParaRPr>
          </a:p>
        </p:txBody>
      </p:sp>
      <p:sp>
        <p:nvSpPr>
          <p:cNvPr id="3" name="Tijdelijke aanduiding voor inhoud 2"/>
          <p:cNvSpPr>
            <a:spLocks noGrp="1"/>
          </p:cNvSpPr>
          <p:nvPr>
            <p:ph idx="1"/>
          </p:nvPr>
        </p:nvSpPr>
        <p:spPr/>
        <p:txBody>
          <a:bodyPr>
            <a:normAutofit/>
          </a:bodyPr>
          <a:lstStyle/>
          <a:p>
            <a:r>
              <a:rPr lang="nl-NL" sz="3000" dirty="0">
                <a:solidFill>
                  <a:schemeClr val="bg1"/>
                </a:solidFill>
              </a:rPr>
              <a:t>In sommige Europese staten groeide eind 19</a:t>
            </a:r>
            <a:r>
              <a:rPr lang="nl-NL" sz="3000" baseline="30000" dirty="0">
                <a:solidFill>
                  <a:schemeClr val="bg1"/>
                </a:solidFill>
              </a:rPr>
              <a:t>de</a:t>
            </a:r>
            <a:r>
              <a:rPr lang="nl-NL" sz="3000" dirty="0">
                <a:solidFill>
                  <a:schemeClr val="bg1"/>
                </a:solidFill>
              </a:rPr>
              <a:t> eeuw en begin 20</a:t>
            </a:r>
            <a:r>
              <a:rPr lang="nl-NL" sz="3000" baseline="30000" dirty="0">
                <a:solidFill>
                  <a:schemeClr val="bg1"/>
                </a:solidFill>
              </a:rPr>
              <a:t>ste</a:t>
            </a:r>
            <a:r>
              <a:rPr lang="nl-NL" sz="3000" dirty="0">
                <a:solidFill>
                  <a:schemeClr val="bg1"/>
                </a:solidFill>
              </a:rPr>
              <a:t> eeuw de invloed van confessionele politieke partijen. </a:t>
            </a:r>
          </a:p>
          <a:p>
            <a:endParaRPr lang="nl-NL" sz="3000" dirty="0">
              <a:solidFill>
                <a:schemeClr val="bg1"/>
              </a:solidFill>
            </a:endParaRPr>
          </a:p>
          <a:p>
            <a:r>
              <a:rPr lang="nl-NL" sz="3000" dirty="0">
                <a:solidFill>
                  <a:schemeClr val="bg1"/>
                </a:solidFill>
              </a:rPr>
              <a:t>In de katholieke Kerk namen pausen in </a:t>
            </a:r>
            <a:r>
              <a:rPr lang="nl-NL" sz="3000" i="1" u="sng" dirty="0">
                <a:solidFill>
                  <a:schemeClr val="bg1"/>
                </a:solidFill>
              </a:rPr>
              <a:t>encyclieken</a:t>
            </a:r>
            <a:r>
              <a:rPr lang="nl-NL" sz="3000" dirty="0">
                <a:solidFill>
                  <a:schemeClr val="bg1"/>
                </a:solidFill>
              </a:rPr>
              <a:t> stelling tegen het liberalisme en het socialisme.</a:t>
            </a:r>
          </a:p>
          <a:p>
            <a:r>
              <a:rPr lang="nl-NL" sz="3000" i="1" u="sng" dirty="0">
                <a:solidFill>
                  <a:schemeClr val="bg1"/>
                </a:solidFill>
              </a:rPr>
              <a:t>Encyclieken</a:t>
            </a:r>
            <a:r>
              <a:rPr lang="nl-NL" sz="3000" dirty="0">
                <a:solidFill>
                  <a:schemeClr val="bg1"/>
                </a:solidFill>
              </a:rPr>
              <a:t>: openbare brieven met richtlijnen</a:t>
            </a:r>
            <a:endParaRPr lang="nl-NL" sz="3000"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2780928"/>
            <a:ext cx="818304" cy="64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6880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55641" y="908720"/>
            <a:ext cx="6581797"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4807" y="5696706"/>
            <a:ext cx="818304" cy="64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97344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NL" sz="6000" dirty="0">
                <a:solidFill>
                  <a:schemeClr val="bg1"/>
                </a:solidFill>
              </a:rPr>
              <a:t>7. Conservatisme</a:t>
            </a:r>
            <a:endParaRPr lang="nl-NL" sz="6000"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389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76673"/>
            <a:ext cx="8229600" cy="5649491"/>
          </a:xfrm>
        </p:spPr>
        <p:txBody>
          <a:bodyPr/>
          <a:lstStyle/>
          <a:p>
            <a:pPr marL="0" indent="0">
              <a:buNone/>
            </a:pPr>
            <a:endParaRPr lang="nl-NL" u="sng" dirty="0" smtClean="0">
              <a:solidFill>
                <a:schemeClr val="bg1"/>
              </a:solidFill>
            </a:endParaRPr>
          </a:p>
          <a:p>
            <a:r>
              <a:rPr lang="nl-NL" sz="2400" u="sng" dirty="0">
                <a:solidFill>
                  <a:schemeClr val="bg1"/>
                </a:solidFill>
              </a:rPr>
              <a:t>Conservatisme</a:t>
            </a:r>
            <a:r>
              <a:rPr lang="nl-NL" sz="2400" dirty="0">
                <a:solidFill>
                  <a:schemeClr val="bg1"/>
                </a:solidFill>
              </a:rPr>
              <a:t> = Een grote groep mensen die de samenleving wil houden, zoals deze was vóór de Franse Revolutie.</a:t>
            </a:r>
          </a:p>
          <a:p>
            <a:r>
              <a:rPr lang="nl-NL" sz="2400" dirty="0">
                <a:solidFill>
                  <a:schemeClr val="bg1"/>
                </a:solidFill>
              </a:rPr>
              <a:t>De mensen die geen veranderingen en uitbreidingen willen, noemen we </a:t>
            </a:r>
            <a:r>
              <a:rPr lang="nl-NL" sz="2400" u="sng" dirty="0">
                <a:solidFill>
                  <a:schemeClr val="bg1"/>
                </a:solidFill>
              </a:rPr>
              <a:t>Conservatieven.</a:t>
            </a:r>
          </a:p>
          <a:p>
            <a:endParaRPr lang="nl-NL" sz="2400" u="sng" dirty="0">
              <a:solidFill>
                <a:schemeClr val="bg1"/>
              </a:solidFill>
            </a:endParaRPr>
          </a:p>
          <a:p>
            <a:endParaRPr lang="nl-NL" sz="2400" u="sng" dirty="0">
              <a:solidFill>
                <a:schemeClr val="bg1"/>
              </a:solidFill>
            </a:endParaRPr>
          </a:p>
        </p:txBody>
      </p:sp>
      <p:pic>
        <p:nvPicPr>
          <p:cNvPr id="1026" name="Picture 2" descr="http://1.bp.blogspot.com/-VHS5k0o4r3I/UoDGRuVbvBI/AAAAAAAAJTo/Sgzetm3SwXs/s1600/penci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70129">
            <a:off x="5842121" y="2382676"/>
            <a:ext cx="822236" cy="822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4182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18344" y="0"/>
            <a:ext cx="6408712" cy="430887"/>
          </a:xfrm>
          <a:prstGeom prst="rect">
            <a:avLst/>
          </a:prstGeom>
          <a:noFill/>
        </p:spPr>
        <p:txBody>
          <a:bodyPr wrap="square" rtlCol="0">
            <a:spAutoFit/>
          </a:bodyPr>
          <a:lstStyle/>
          <a:p>
            <a:pPr algn="ctr"/>
            <a:r>
              <a:rPr lang="nl-NL" sz="2200" dirty="0" smtClean="0">
                <a:solidFill>
                  <a:schemeClr val="bg1"/>
                </a:solidFill>
              </a:rPr>
              <a:t>Project Hoofdstuk 3</a:t>
            </a:r>
            <a:endParaRPr lang="nl-NL" sz="2200" u="sng"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2941426642"/>
              </p:ext>
            </p:extLst>
          </p:nvPr>
        </p:nvGraphicFramePr>
        <p:xfrm>
          <a:off x="3693923" y="1601463"/>
          <a:ext cx="8128000" cy="4445000"/>
        </p:xfrm>
        <a:graphic>
          <a:graphicData uri="http://schemas.openxmlformats.org/drawingml/2006/table">
            <a:tbl>
              <a:tblPr firstRow="1" bandRow="1">
                <a:tableStyleId>{073A0DAA-6AF3-43AB-8588-CEC1D06C72B9}</a:tableStyleId>
              </a:tblPr>
              <a:tblGrid>
                <a:gridCol w="2032000"/>
                <a:gridCol w="2032000"/>
                <a:gridCol w="2032000"/>
                <a:gridCol w="2032000"/>
              </a:tblGrid>
              <a:tr h="0">
                <a:tc>
                  <a:txBody>
                    <a:bodyPr/>
                    <a:lstStyle/>
                    <a:p>
                      <a:endParaRPr lang="nl-NL" dirty="0"/>
                    </a:p>
                  </a:txBody>
                  <a:tcPr/>
                </a:tc>
                <a:tc>
                  <a:txBody>
                    <a:bodyPr/>
                    <a:lstStyle/>
                    <a:p>
                      <a:r>
                        <a:rPr lang="nl-NL" dirty="0" smtClean="0"/>
                        <a:t>1</a:t>
                      </a:r>
                      <a:r>
                        <a:rPr lang="nl-NL" baseline="30000" dirty="0" smtClean="0"/>
                        <a:t>e</a:t>
                      </a:r>
                      <a:r>
                        <a:rPr lang="nl-NL" dirty="0" smtClean="0"/>
                        <a:t> keus</a:t>
                      </a:r>
                      <a:endParaRPr lang="nl-NL" dirty="0"/>
                    </a:p>
                  </a:txBody>
                  <a:tcPr/>
                </a:tc>
                <a:tc>
                  <a:txBody>
                    <a:bodyPr/>
                    <a:lstStyle/>
                    <a:p>
                      <a:r>
                        <a:rPr lang="nl-NL" dirty="0" smtClean="0"/>
                        <a:t>2</a:t>
                      </a:r>
                      <a:r>
                        <a:rPr lang="nl-NL" baseline="30000" dirty="0" smtClean="0"/>
                        <a:t>e</a:t>
                      </a:r>
                      <a:r>
                        <a:rPr lang="nl-NL" dirty="0" smtClean="0"/>
                        <a:t> keus</a:t>
                      </a:r>
                      <a:endParaRPr lang="nl-NL" dirty="0"/>
                    </a:p>
                  </a:txBody>
                  <a:tcPr/>
                </a:tc>
                <a:tc>
                  <a:txBody>
                    <a:bodyPr/>
                    <a:lstStyle/>
                    <a:p>
                      <a:r>
                        <a:rPr lang="nl-NL" dirty="0" smtClean="0"/>
                        <a:t>3</a:t>
                      </a:r>
                      <a:r>
                        <a:rPr lang="nl-NL" baseline="30000" dirty="0" smtClean="0"/>
                        <a:t>e</a:t>
                      </a:r>
                      <a:r>
                        <a:rPr lang="nl-NL" dirty="0" smtClean="0"/>
                        <a:t> keus</a:t>
                      </a:r>
                      <a:endParaRPr lang="nl-NL" dirty="0"/>
                    </a:p>
                  </a:txBody>
                  <a:tcPr/>
                </a:tc>
              </a:tr>
              <a:tr h="370840">
                <a:tc>
                  <a:txBody>
                    <a:bodyPr/>
                    <a:lstStyle/>
                    <a:p>
                      <a:pPr lvl="0">
                        <a:spcAft>
                          <a:spcPts val="0"/>
                        </a:spcAft>
                      </a:pPr>
                      <a:r>
                        <a:rPr lang="nl-NL" dirty="0" smtClean="0"/>
                        <a:t>Socialisme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9</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Nationalisme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dirty="0" smtClean="0"/>
                        <a:t>3</a:t>
                      </a:r>
                      <a:endParaRPr lang="nl-NL" dirty="0"/>
                    </a:p>
                  </a:txBody>
                  <a:tcPr/>
                </a:tc>
                <a:tc>
                  <a:txBody>
                    <a:bodyPr/>
                    <a:lstStyle/>
                    <a:p>
                      <a:endParaRPr lang="nl-NL"/>
                    </a:p>
                  </a:txBody>
                  <a:tcPr/>
                </a:tc>
                <a:tc>
                  <a:txBody>
                    <a:bodyPr/>
                    <a:lstStyle/>
                    <a:p>
                      <a:endParaRPr lang="nl-NL"/>
                    </a:p>
                  </a:txBody>
                  <a:tcPr/>
                </a:tc>
              </a:tr>
              <a:tr h="370840">
                <a:tc>
                  <a:txBody>
                    <a:bodyPr/>
                    <a:lstStyle/>
                    <a:p>
                      <a:pPr lvl="0">
                        <a:spcAft>
                          <a:spcPts val="0"/>
                        </a:spcAft>
                      </a:pPr>
                      <a:r>
                        <a:rPr lang="nl-NL" dirty="0" smtClean="0"/>
                        <a:t>Massapers</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5</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Conservatisme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6</a:t>
                      </a:r>
                      <a:endParaRPr lang="nl-NL" b="1" dirty="0"/>
                    </a:p>
                  </a:txBody>
                  <a:tcPr/>
                </a:tc>
                <a:tc>
                  <a:txBody>
                    <a:bodyPr/>
                    <a:lstStyle/>
                    <a:p>
                      <a:endParaRPr lang="nl-NL" dirty="0"/>
                    </a:p>
                  </a:txBody>
                  <a:tcPr/>
                </a:tc>
                <a:tc>
                  <a:txBody>
                    <a:bodyPr/>
                    <a:lstStyle/>
                    <a:p>
                      <a:endParaRPr lang="nl-NL"/>
                    </a:p>
                  </a:txBody>
                  <a:tcPr/>
                </a:tc>
              </a:tr>
              <a:tr h="370840">
                <a:tc>
                  <a:txBody>
                    <a:bodyPr/>
                    <a:lstStyle/>
                    <a:p>
                      <a:pPr lvl="0">
                        <a:spcAft>
                          <a:spcPts val="0"/>
                        </a:spcAft>
                      </a:pPr>
                      <a:r>
                        <a:rPr lang="nl-NL" dirty="0" smtClean="0"/>
                        <a:t>Liberalisme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4</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Imperialisme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7</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Feminisme	</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10</a:t>
                      </a:r>
                      <a:endParaRPr lang="nl-NL" b="1" dirty="0"/>
                    </a:p>
                  </a:txBody>
                  <a:tcPr/>
                </a:tc>
                <a:tc>
                  <a:txBody>
                    <a:bodyPr/>
                    <a:lstStyle/>
                    <a:p>
                      <a:endParaRPr lang="nl-NL" dirty="0"/>
                    </a:p>
                  </a:txBody>
                  <a:tcPr/>
                </a:tc>
                <a:tc>
                  <a:txBody>
                    <a:bodyPr/>
                    <a:lstStyle/>
                    <a:p>
                      <a:endParaRPr lang="nl-NL" dirty="0"/>
                    </a:p>
                  </a:txBody>
                  <a:tcPr/>
                </a:tc>
              </a:tr>
              <a:tr h="370840">
                <a:tc>
                  <a:txBody>
                    <a:bodyPr/>
                    <a:lstStyle/>
                    <a:p>
                      <a:pPr lvl="0">
                        <a:spcAft>
                          <a:spcPts val="0"/>
                        </a:spcAft>
                      </a:pPr>
                      <a:r>
                        <a:rPr lang="nl-NL" dirty="0" smtClean="0"/>
                        <a:t>De Romantiek</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2</a:t>
                      </a:r>
                      <a:endParaRPr lang="nl-NL" b="1" dirty="0"/>
                    </a:p>
                  </a:txBody>
                  <a:tcPr/>
                </a:tc>
                <a:tc>
                  <a:txBody>
                    <a:bodyPr/>
                    <a:lstStyle/>
                    <a:p>
                      <a:endParaRPr lang="nl-NL" dirty="0"/>
                    </a:p>
                  </a:txBody>
                  <a:tcPr/>
                </a:tc>
                <a:tc>
                  <a:txBody>
                    <a:bodyPr/>
                    <a:lstStyle/>
                    <a:p>
                      <a:endParaRPr lang="nl-NL" dirty="0"/>
                    </a:p>
                  </a:txBody>
                  <a:tcPr/>
                </a:tc>
              </a:tr>
              <a:tr h="370840">
                <a:tc>
                  <a:txBody>
                    <a:bodyPr/>
                    <a:lstStyle/>
                    <a:p>
                      <a:r>
                        <a:rPr lang="nl-NL" dirty="0" smtClean="0"/>
                        <a:t>Communisme</a:t>
                      </a:r>
                      <a:endParaRPr lang="nl-NL"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US" b="1" dirty="0" smtClean="0"/>
                        <a:t>8</a:t>
                      </a:r>
                      <a:endParaRPr lang="nl-NL" b="1" dirty="0"/>
                    </a:p>
                  </a:txBody>
                  <a:tcPr/>
                </a:tc>
                <a:tc>
                  <a:txBody>
                    <a:bodyPr/>
                    <a:lstStyle/>
                    <a:p>
                      <a:endParaRPr lang="nl-NL" dirty="0"/>
                    </a:p>
                  </a:txBody>
                  <a:tcPr/>
                </a:tc>
                <a:tc>
                  <a:txBody>
                    <a:bodyPr/>
                    <a:lstStyle/>
                    <a:p>
                      <a:endParaRPr lang="nl-NL"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Confessionalisme</a:t>
                      </a:r>
                      <a:endParaRPr lang="nl-NL" dirty="0" smtClean="0">
                        <a:solidFill>
                          <a:schemeClr val="tx1"/>
                        </a:solidFill>
                      </a:endParaRPr>
                    </a:p>
                  </a:txBody>
                  <a:tcPr/>
                </a:tc>
                <a:tc>
                  <a:txBody>
                    <a:bodyPr/>
                    <a:lstStyle/>
                    <a:p>
                      <a:r>
                        <a:rPr lang="en-US" b="1" dirty="0" smtClean="0"/>
                        <a:t>11</a:t>
                      </a:r>
                      <a:endParaRPr lang="nl-NL" b="1" dirty="0"/>
                    </a:p>
                  </a:txBody>
                  <a:tcPr/>
                </a:tc>
                <a:tc>
                  <a:txBody>
                    <a:bodyPr/>
                    <a:lstStyle/>
                    <a:p>
                      <a:endParaRPr lang="nl-NL" dirty="0"/>
                    </a:p>
                  </a:txBody>
                  <a:tcPr/>
                </a:tc>
                <a:tc>
                  <a:txBody>
                    <a:bodyPr/>
                    <a:lstStyle/>
                    <a:p>
                      <a:endParaRPr lang="nl-NL" dirty="0"/>
                    </a:p>
                  </a:txBody>
                  <a:tcPr/>
                </a:tc>
              </a:tr>
              <a:tr h="370840">
                <a:tc>
                  <a:txBody>
                    <a:bodyPr/>
                    <a:lstStyle/>
                    <a:p>
                      <a:r>
                        <a:rPr lang="nl-NL" dirty="0" smtClean="0"/>
                        <a:t>Urbanisatie</a:t>
                      </a:r>
                      <a:endParaRPr lang="nl-NL" dirty="0"/>
                    </a:p>
                  </a:txBody>
                  <a:tcPr/>
                </a:tc>
                <a:tc>
                  <a:txBody>
                    <a:bodyPr/>
                    <a:lstStyle/>
                    <a:p>
                      <a:r>
                        <a:rPr lang="en-US" dirty="0" smtClean="0"/>
                        <a:t>1</a:t>
                      </a:r>
                      <a:endParaRPr lang="nl-NL" dirty="0"/>
                    </a:p>
                  </a:txBody>
                  <a:tcPr/>
                </a:tc>
                <a:tc>
                  <a:txBody>
                    <a:bodyPr/>
                    <a:lstStyle/>
                    <a:p>
                      <a:endParaRPr lang="nl-NL" dirty="0"/>
                    </a:p>
                  </a:txBody>
                  <a:tcPr/>
                </a:tc>
                <a:tc>
                  <a:txBody>
                    <a:bodyPr/>
                    <a:lstStyle/>
                    <a:p>
                      <a:endParaRPr lang="nl-NL" dirty="0"/>
                    </a:p>
                  </a:txBody>
                  <a:tcPr/>
                </a:tc>
              </a:tr>
            </a:tbl>
          </a:graphicData>
        </a:graphic>
      </p:graphicFrame>
    </p:spTree>
    <p:extLst>
      <p:ext uri="{BB962C8B-B14F-4D97-AF65-F5344CB8AC3E}">
        <p14:creationId xmlns:p14="http://schemas.microsoft.com/office/powerpoint/2010/main" val="18422322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332657"/>
            <a:ext cx="8229600" cy="5793507"/>
          </a:xfrm>
        </p:spPr>
        <p:txBody>
          <a:bodyPr>
            <a:normAutofit/>
          </a:bodyPr>
          <a:lstStyle/>
          <a:p>
            <a:r>
              <a:rPr lang="nl-NL" sz="2400" b="1" dirty="0">
                <a:solidFill>
                  <a:schemeClr val="bg1"/>
                </a:solidFill>
              </a:rPr>
              <a:t>Edmund Burke:</a:t>
            </a:r>
          </a:p>
          <a:p>
            <a:r>
              <a:rPr lang="en-US" sz="2400" dirty="0" err="1">
                <a:solidFill>
                  <a:schemeClr val="bg1"/>
                </a:solidFill>
              </a:rPr>
              <a:t>Politicus</a:t>
            </a:r>
            <a:endParaRPr lang="nl-NL" sz="2400" dirty="0">
              <a:solidFill>
                <a:schemeClr val="bg1"/>
              </a:solidFill>
            </a:endParaRPr>
          </a:p>
          <a:p>
            <a:r>
              <a:rPr lang="nl-NL" sz="2400" dirty="0">
                <a:solidFill>
                  <a:schemeClr val="bg1"/>
                </a:solidFill>
              </a:rPr>
              <a:t>Grondlegger van het Conservatisme.</a:t>
            </a:r>
          </a:p>
          <a:p>
            <a:r>
              <a:rPr lang="nl-NL" sz="2400" dirty="0">
                <a:solidFill>
                  <a:schemeClr val="bg1"/>
                </a:solidFill>
              </a:rPr>
              <a:t>Dublin – 1729</a:t>
            </a:r>
            <a:r>
              <a:rPr lang="nl-NL" sz="2400" dirty="0">
                <a:solidFill>
                  <a:schemeClr val="bg1"/>
                </a:solidFill>
              </a:rPr>
              <a:t>.</a:t>
            </a:r>
            <a:endParaRPr lang="nl-NL" sz="2400" dirty="0">
              <a:solidFill>
                <a:schemeClr val="bg1"/>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05" y="362929"/>
            <a:ext cx="3157141" cy="3869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http://cdns2.freepik.com/vrije-photo/menselijk-oog-vorm_318-6184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266" b="15587"/>
          <a:stretch/>
        </p:blipFill>
        <p:spPr bwMode="auto">
          <a:xfrm>
            <a:off x="5663953" y="3396847"/>
            <a:ext cx="1217609" cy="82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3427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76673"/>
            <a:ext cx="8229600" cy="5649491"/>
          </a:xfrm>
        </p:spPr>
        <p:txBody>
          <a:bodyPr>
            <a:normAutofit/>
          </a:bodyPr>
          <a:lstStyle/>
          <a:p>
            <a:pPr marL="0" indent="0">
              <a:buNone/>
            </a:pPr>
            <a:r>
              <a:rPr lang="nl-NL" sz="2400" b="1" dirty="0">
                <a:solidFill>
                  <a:schemeClr val="bg1"/>
                </a:solidFill>
              </a:rPr>
              <a:t> </a:t>
            </a:r>
            <a:r>
              <a:rPr lang="nl-NL" sz="2400" b="1" dirty="0">
                <a:solidFill>
                  <a:schemeClr val="bg1"/>
                </a:solidFill>
              </a:rPr>
              <a:t>    Politieke ideeën:</a:t>
            </a:r>
          </a:p>
          <a:p>
            <a:r>
              <a:rPr lang="nl-NL" sz="2400" dirty="0">
                <a:solidFill>
                  <a:schemeClr val="bg1"/>
                </a:solidFill>
              </a:rPr>
              <a:t>Alleen de bovenlaag van de bevolking mocht stemmen.</a:t>
            </a:r>
          </a:p>
          <a:p>
            <a:r>
              <a:rPr lang="nl-NL" sz="2400" dirty="0">
                <a:solidFill>
                  <a:schemeClr val="bg1"/>
                </a:solidFill>
              </a:rPr>
              <a:t>G</a:t>
            </a:r>
            <a:r>
              <a:rPr lang="nl-NL" sz="2400" dirty="0">
                <a:solidFill>
                  <a:schemeClr val="bg1"/>
                </a:solidFill>
              </a:rPr>
              <a:t>een scheiding van de kerk en de staat.</a:t>
            </a:r>
          </a:p>
          <a:p>
            <a:r>
              <a:rPr lang="nl-NL" sz="2400" dirty="0">
                <a:solidFill>
                  <a:schemeClr val="bg1"/>
                </a:solidFill>
              </a:rPr>
              <a:t>O</a:t>
            </a:r>
            <a:r>
              <a:rPr lang="nl-NL" sz="2400" dirty="0">
                <a:solidFill>
                  <a:schemeClr val="bg1"/>
                </a:solidFill>
              </a:rPr>
              <a:t>verheid moest weinig taken hebben:</a:t>
            </a:r>
          </a:p>
          <a:p>
            <a:pPr marL="0" indent="0">
              <a:buNone/>
            </a:pPr>
            <a:r>
              <a:rPr lang="nl-NL" sz="2400" dirty="0">
                <a:solidFill>
                  <a:schemeClr val="bg1"/>
                </a:solidFill>
              </a:rPr>
              <a:t> </a:t>
            </a:r>
            <a:r>
              <a:rPr lang="nl-NL" sz="2400" dirty="0">
                <a:solidFill>
                  <a:schemeClr val="bg1"/>
                </a:solidFill>
              </a:rPr>
              <a:t>    1. Zorgen dat de verschillende bevolkingslagen goed met </a:t>
            </a:r>
          </a:p>
          <a:p>
            <a:pPr marL="0" indent="0">
              <a:buNone/>
            </a:pPr>
            <a:r>
              <a:rPr lang="nl-NL" sz="2400" dirty="0">
                <a:solidFill>
                  <a:schemeClr val="bg1"/>
                </a:solidFill>
              </a:rPr>
              <a:t> </a:t>
            </a:r>
            <a:r>
              <a:rPr lang="nl-NL" sz="2400" dirty="0">
                <a:solidFill>
                  <a:schemeClr val="bg1"/>
                </a:solidFill>
              </a:rPr>
              <a:t>        elkaar omgaan.</a:t>
            </a:r>
          </a:p>
          <a:p>
            <a:pPr marL="0" indent="0">
              <a:buNone/>
            </a:pPr>
            <a:r>
              <a:rPr lang="nl-NL" sz="2400" dirty="0">
                <a:solidFill>
                  <a:schemeClr val="bg1"/>
                </a:solidFill>
              </a:rPr>
              <a:t> </a:t>
            </a:r>
            <a:r>
              <a:rPr lang="nl-NL" sz="2400" dirty="0">
                <a:solidFill>
                  <a:schemeClr val="bg1"/>
                </a:solidFill>
              </a:rPr>
              <a:t>    2. Overheid moet mensen helpen als ze te weinig verdienen.</a:t>
            </a:r>
            <a:endParaRPr lang="nl-NL" sz="2400"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1.bp.blogspot.com/-VHS5k0o4r3I/UoDGRuVbvBI/AAAAAAAAJTo/Sgzetm3SwXs/s1600/penci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70129">
            <a:off x="9370512" y="3319138"/>
            <a:ext cx="822236" cy="82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519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76673"/>
            <a:ext cx="8507288" cy="5649491"/>
          </a:xfrm>
        </p:spPr>
        <p:txBody>
          <a:bodyPr>
            <a:normAutofit/>
          </a:bodyPr>
          <a:lstStyle/>
          <a:p>
            <a:pPr marL="0" indent="0">
              <a:buNone/>
            </a:pPr>
            <a:r>
              <a:rPr lang="nl-NL" sz="2400" b="1" dirty="0">
                <a:solidFill>
                  <a:schemeClr val="bg1"/>
                </a:solidFill>
              </a:rPr>
              <a:t>     Economische ideeën:</a:t>
            </a:r>
          </a:p>
          <a:p>
            <a:r>
              <a:rPr lang="nl-NL" sz="2400" dirty="0">
                <a:solidFill>
                  <a:schemeClr val="bg1"/>
                </a:solidFill>
              </a:rPr>
              <a:t>Overheid moet zorgen dat de bedrijven het niet moeilijk krijgen.</a:t>
            </a:r>
          </a:p>
          <a:p>
            <a:r>
              <a:rPr lang="nl-NL" sz="2400" dirty="0">
                <a:solidFill>
                  <a:schemeClr val="bg1"/>
                </a:solidFill>
              </a:rPr>
              <a:t>De mensen zijn ongelijk en mogen verschillende inkomsten</a:t>
            </a:r>
          </a:p>
          <a:p>
            <a:pPr marL="0" indent="0">
              <a:buNone/>
            </a:pPr>
            <a:r>
              <a:rPr lang="nl-NL" sz="2400" dirty="0">
                <a:solidFill>
                  <a:schemeClr val="bg1"/>
                </a:solidFill>
              </a:rPr>
              <a:t>      hebben.</a:t>
            </a:r>
            <a:endParaRPr lang="nl-NL" sz="2400" dirty="0">
              <a:solidFill>
                <a:schemeClr val="bg1"/>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1.bp.blogspot.com/-VHS5k0o4r3I/UoDGRuVbvBI/AAAAAAAAJTo/Sgzetm3SwXs/s1600/penci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70129">
            <a:off x="8722441" y="2167009"/>
            <a:ext cx="822236" cy="82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287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04665"/>
            <a:ext cx="8229600" cy="5721499"/>
          </a:xfrm>
        </p:spPr>
        <p:txBody>
          <a:bodyPr>
            <a:normAutofit/>
          </a:bodyPr>
          <a:lstStyle/>
          <a:p>
            <a:pPr marL="0" indent="0">
              <a:buNone/>
            </a:pPr>
            <a:r>
              <a:rPr lang="nl-NL" sz="2400" b="1" dirty="0">
                <a:solidFill>
                  <a:schemeClr val="bg1"/>
                </a:solidFill>
              </a:rPr>
              <a:t>     Sociale ideeën:</a:t>
            </a:r>
          </a:p>
          <a:p>
            <a:r>
              <a:rPr lang="nl-NL" sz="2400" dirty="0">
                <a:solidFill>
                  <a:schemeClr val="bg1"/>
                </a:solidFill>
              </a:rPr>
              <a:t>Ouders, onderwijs, kerken en regering moeten het volk goed </a:t>
            </a:r>
          </a:p>
          <a:p>
            <a:pPr marL="0" indent="0">
              <a:buNone/>
            </a:pPr>
            <a:r>
              <a:rPr lang="nl-NL" sz="2400" dirty="0">
                <a:solidFill>
                  <a:schemeClr val="bg1"/>
                </a:solidFill>
              </a:rPr>
              <a:t>      opvoeden.</a:t>
            </a:r>
          </a:p>
          <a:p>
            <a:r>
              <a:rPr lang="nl-NL" sz="2400" dirty="0">
                <a:solidFill>
                  <a:schemeClr val="bg1"/>
                </a:solidFill>
              </a:rPr>
              <a:t>Mensen hebben een verschillende plek in de samenleving.</a:t>
            </a:r>
          </a:p>
          <a:p>
            <a:endParaRPr lang="nl-NL" sz="2400" dirty="0">
              <a:solidFill>
                <a:schemeClr val="bg1"/>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1.bp.blogspot.com/-VHS5k0o4r3I/UoDGRuVbvBI/AAAAAAAAJTo/Sgzetm3SwXs/s1600/penci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70129">
            <a:off x="8938465" y="2167009"/>
            <a:ext cx="822236" cy="82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898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04665"/>
            <a:ext cx="8435280" cy="5721499"/>
          </a:xfrm>
        </p:spPr>
        <p:txBody>
          <a:bodyPr/>
          <a:lstStyle/>
          <a:p>
            <a:pPr marL="0" indent="0">
              <a:buNone/>
            </a:pPr>
            <a:r>
              <a:rPr lang="nl-NL" b="1" dirty="0">
                <a:solidFill>
                  <a:schemeClr val="bg1"/>
                </a:solidFill>
              </a:rPr>
              <a:t> </a:t>
            </a:r>
            <a:r>
              <a:rPr lang="nl-NL" b="1" dirty="0" smtClean="0">
                <a:solidFill>
                  <a:schemeClr val="bg1"/>
                </a:solidFill>
              </a:rPr>
              <a:t>   </a:t>
            </a:r>
            <a:r>
              <a:rPr lang="nl-NL" sz="2400" b="1" dirty="0">
                <a:solidFill>
                  <a:schemeClr val="bg1"/>
                </a:solidFill>
              </a:rPr>
              <a:t>Invloed van het Conservatisme:</a:t>
            </a:r>
          </a:p>
          <a:p>
            <a:r>
              <a:rPr lang="nl-NL" sz="2400" dirty="0">
                <a:solidFill>
                  <a:schemeClr val="bg1"/>
                </a:solidFill>
              </a:rPr>
              <a:t>Conservatieven helpen de koning weer op de troon te zetten nadat Napoleon verbannen was.</a:t>
            </a:r>
          </a:p>
          <a:p>
            <a:r>
              <a:rPr lang="nl-NL" sz="2400" dirty="0">
                <a:solidFill>
                  <a:schemeClr val="bg1"/>
                </a:solidFill>
              </a:rPr>
              <a:t>Koningen kregen niet meer alle macht en moesten zich houden aan een grondwet. Ze worden </a:t>
            </a:r>
            <a:r>
              <a:rPr lang="nl-NL" sz="2400" u="sng" dirty="0">
                <a:solidFill>
                  <a:schemeClr val="bg1"/>
                </a:solidFill>
              </a:rPr>
              <a:t>Constitutionele vorsten.</a:t>
            </a:r>
          </a:p>
          <a:p>
            <a:pPr marL="0" indent="0">
              <a:buNone/>
            </a:pPr>
            <a:endParaRPr lang="nl-NL" sz="2400" u="sng" dirty="0">
              <a:solidFill>
                <a:schemeClr val="bg1"/>
              </a:solidFill>
            </a:endParaRPr>
          </a:p>
          <a:p>
            <a:r>
              <a:rPr lang="nl-NL" sz="2400" u="sng" dirty="0">
                <a:solidFill>
                  <a:schemeClr val="bg1"/>
                </a:solidFill>
              </a:rPr>
              <a:t>Constitutionele vorsten</a:t>
            </a:r>
            <a:r>
              <a:rPr lang="nl-NL" sz="2400" dirty="0">
                <a:solidFill>
                  <a:schemeClr val="bg1"/>
                </a:solidFill>
              </a:rPr>
              <a:t> : Koningschap waarbij de macht in een grondwet is beperkt.</a:t>
            </a:r>
            <a:endParaRPr lang="nl-NL" sz="2400" u="sng" dirty="0">
              <a:solidFill>
                <a:schemeClr val="bg1"/>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02" y="4941168"/>
            <a:ext cx="9802813" cy="191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1.bp.blogspot.com/-VHS5k0o4r3I/UoDGRuVbvBI/AAAAAAAAJTo/Sgzetm3SwXs/s1600/penci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70129">
            <a:off x="5122041" y="3463153"/>
            <a:ext cx="822236" cy="82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7696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Congres van Wenen</a:t>
            </a:r>
            <a:endParaRPr lang="nl-NL" dirty="0">
              <a:solidFill>
                <a:schemeClr val="bg1"/>
              </a:solidFill>
            </a:endParaRPr>
          </a:p>
        </p:txBody>
      </p:sp>
      <p:pic>
        <p:nvPicPr>
          <p:cNvPr id="1027"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5" t="14367" r="-375" b="-14367"/>
          <a:stretch/>
        </p:blipFill>
        <p:spPr bwMode="auto">
          <a:xfrm>
            <a:off x="3384112" y="1600201"/>
            <a:ext cx="542377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14494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solidFill>
                  <a:schemeClr val="bg1"/>
                </a:solidFill>
              </a:rPr>
              <a:t>§ 11 Feminisme</a:t>
            </a:r>
            <a:endParaRPr lang="nl-NL" dirty="0">
              <a:solidFill>
                <a:schemeClr val="bg1"/>
              </a:solidFill>
            </a:endParaRPr>
          </a:p>
        </p:txBody>
      </p:sp>
      <p:sp>
        <p:nvSpPr>
          <p:cNvPr id="3" name="Ondertitel 2"/>
          <p:cNvSpPr>
            <a:spLocks noGrp="1"/>
          </p:cNvSpPr>
          <p:nvPr>
            <p:ph type="subTitle" idx="1"/>
          </p:nvPr>
        </p:nvSpPr>
        <p:spPr/>
        <p:txBody>
          <a:bodyPr/>
          <a:lstStyle/>
          <a:p>
            <a:endParaRPr lang="nl-NL"/>
          </a:p>
        </p:txBody>
      </p:sp>
    </p:spTree>
    <p:extLst>
      <p:ext uri="{BB962C8B-B14F-4D97-AF65-F5344CB8AC3E}">
        <p14:creationId xmlns:p14="http://schemas.microsoft.com/office/powerpoint/2010/main" val="33830016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a:buNone/>
            </a:pPr>
            <a:r>
              <a:rPr lang="nl-NL" dirty="0" smtClean="0">
                <a:solidFill>
                  <a:schemeClr val="bg1"/>
                </a:solidFill>
              </a:rPr>
              <a:t>    </a:t>
            </a:r>
            <a:r>
              <a:rPr lang="nl-NL" u="sng" dirty="0" smtClean="0">
                <a:solidFill>
                  <a:schemeClr val="bg1"/>
                </a:solidFill>
              </a:rPr>
              <a:t>Feminisme:</a:t>
            </a:r>
            <a:r>
              <a:rPr lang="nl-NL" dirty="0" smtClean="0">
                <a:solidFill>
                  <a:schemeClr val="bg1"/>
                </a:solidFill>
              </a:rPr>
              <a:t> een groep mensen die gelijkheid willen tussen mannen en vrouwen. </a:t>
            </a:r>
          </a:p>
          <a:p>
            <a:pPr>
              <a:buNone/>
            </a:pPr>
            <a:endParaRPr lang="nl-NL" dirty="0" smtClean="0">
              <a:solidFill>
                <a:schemeClr val="bg1"/>
              </a:solidFill>
            </a:endParaRPr>
          </a:p>
          <a:p>
            <a:pPr>
              <a:buNone/>
            </a:pPr>
            <a:r>
              <a:rPr lang="nl-NL" dirty="0">
                <a:solidFill>
                  <a:schemeClr val="bg1"/>
                </a:solidFill>
              </a:rPr>
              <a:t> </a:t>
            </a:r>
            <a:r>
              <a:rPr lang="nl-NL" dirty="0" smtClean="0">
                <a:solidFill>
                  <a:schemeClr val="bg1"/>
                </a:solidFill>
              </a:rPr>
              <a:t>   Aanhangers hiervan worden feministen genoemd. </a:t>
            </a:r>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38096668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solidFill>
                  <a:schemeClr val="bg1"/>
                </a:solidFill>
              </a:rPr>
              <a:t>    Het Feminisme duurde van 1870  tot 1919 in Nederland.</a:t>
            </a:r>
          </a:p>
          <a:p>
            <a:pPr>
              <a:buNone/>
            </a:pPr>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22570767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solidFill>
                  <a:schemeClr val="bg1"/>
                </a:solidFill>
              </a:rPr>
              <a:t>  [filmpje]</a:t>
            </a:r>
            <a:endParaRPr lang="nl-NL" dirty="0">
              <a:solidFill>
                <a:schemeClr val="bg1"/>
              </a:solidFill>
            </a:endParaRPr>
          </a:p>
        </p:txBody>
      </p:sp>
      <p:pic>
        <p:nvPicPr>
          <p:cNvPr id="5" name="Picture 2" descr="http://www.wpclipart.com/medical/symbols/medical_symbols_2/eye.png"/>
          <p:cNvPicPr>
            <a:picLocks noChangeAspect="1" noChangeArrowheads="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5018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18344" y="0"/>
            <a:ext cx="6408712" cy="430887"/>
          </a:xfrm>
          <a:prstGeom prst="rect">
            <a:avLst/>
          </a:prstGeom>
          <a:noFill/>
        </p:spPr>
        <p:txBody>
          <a:bodyPr wrap="square" rtlCol="0">
            <a:spAutoFit/>
          </a:bodyPr>
          <a:lstStyle/>
          <a:p>
            <a:pPr algn="ctr"/>
            <a:r>
              <a:rPr lang="nl-NL" sz="2200" dirty="0" smtClean="0">
                <a:solidFill>
                  <a:schemeClr val="bg1"/>
                </a:solidFill>
              </a:rPr>
              <a:t>Belangrijke data</a:t>
            </a:r>
            <a:endParaRPr lang="nl-NL" sz="2200" u="sng"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1480139077"/>
              </p:ext>
            </p:extLst>
          </p:nvPr>
        </p:nvGraphicFramePr>
        <p:xfrm>
          <a:off x="3751618" y="1146411"/>
          <a:ext cx="8127999" cy="4892040"/>
        </p:xfrm>
        <a:graphic>
          <a:graphicData uri="http://schemas.openxmlformats.org/drawingml/2006/table">
            <a:tbl>
              <a:tblPr firstRow="1" bandRow="1">
                <a:tableStyleId>{073A0DAA-6AF3-43AB-8588-CEC1D06C72B9}</a:tableStyleId>
              </a:tblPr>
              <a:tblGrid>
                <a:gridCol w="3741003"/>
                <a:gridCol w="1187355"/>
                <a:gridCol w="3199641"/>
              </a:tblGrid>
              <a:tr h="3818595">
                <a:tc>
                  <a:txBody>
                    <a:bodyPr/>
                    <a:lstStyle/>
                    <a:p>
                      <a:pPr marL="0" lvl="0" indent="0">
                        <a:lnSpc>
                          <a:spcPct val="150000"/>
                        </a:lnSpc>
                        <a:spcAft>
                          <a:spcPts val="0"/>
                        </a:spcAft>
                        <a:buFont typeface="+mj-lt"/>
                        <a:buNone/>
                      </a:pPr>
                      <a:r>
                        <a:rPr lang="nl-NL" sz="1800" dirty="0" smtClean="0">
                          <a:effectLst/>
                        </a:rPr>
                        <a:t>Urbanisatie/Kinderarbeid</a:t>
                      </a:r>
                    </a:p>
                    <a:p>
                      <a:pPr marL="0" lvl="0" indent="0">
                        <a:lnSpc>
                          <a:spcPct val="150000"/>
                        </a:lnSpc>
                        <a:spcAft>
                          <a:spcPts val="0"/>
                        </a:spcAft>
                        <a:buFont typeface="+mj-lt"/>
                        <a:buNone/>
                      </a:pPr>
                      <a:r>
                        <a:rPr lang="nl-NL" sz="1800" dirty="0" smtClean="0">
                          <a:effectLst/>
                        </a:rPr>
                        <a:t>Socialisme</a:t>
                      </a:r>
                    </a:p>
                    <a:p>
                      <a:pPr marL="0" lvl="0" indent="0">
                        <a:lnSpc>
                          <a:spcPct val="150000"/>
                        </a:lnSpc>
                        <a:spcAft>
                          <a:spcPts val="0"/>
                        </a:spcAft>
                        <a:buFont typeface="+mj-lt"/>
                        <a:buNone/>
                      </a:pPr>
                      <a:r>
                        <a:rPr lang="nl-NL" sz="1800" dirty="0" smtClean="0">
                          <a:effectLst/>
                        </a:rPr>
                        <a:t>Nationalisme</a:t>
                      </a:r>
                    </a:p>
                    <a:p>
                      <a:pPr marL="0" lvl="0" indent="0">
                        <a:lnSpc>
                          <a:spcPct val="150000"/>
                        </a:lnSpc>
                        <a:spcAft>
                          <a:spcPts val="0"/>
                        </a:spcAft>
                        <a:buFont typeface="+mj-lt"/>
                        <a:buNone/>
                      </a:pPr>
                      <a:r>
                        <a:rPr lang="nl-NL" sz="1800" dirty="0" smtClean="0">
                          <a:effectLst/>
                        </a:rPr>
                        <a:t>Massapers</a:t>
                      </a:r>
                    </a:p>
                    <a:p>
                      <a:pPr marL="0" lvl="0" indent="0">
                        <a:lnSpc>
                          <a:spcPct val="150000"/>
                        </a:lnSpc>
                        <a:spcAft>
                          <a:spcPts val="0"/>
                        </a:spcAft>
                        <a:buFont typeface="+mj-lt"/>
                        <a:buNone/>
                      </a:pPr>
                      <a:r>
                        <a:rPr lang="nl-NL" sz="1800" dirty="0" smtClean="0">
                          <a:effectLst/>
                        </a:rPr>
                        <a:t>Liberalisme</a:t>
                      </a:r>
                    </a:p>
                    <a:p>
                      <a:pPr marL="0" lvl="0" indent="0">
                        <a:lnSpc>
                          <a:spcPct val="150000"/>
                        </a:lnSpc>
                        <a:spcAft>
                          <a:spcPts val="0"/>
                        </a:spcAft>
                        <a:buFont typeface="+mj-lt"/>
                        <a:buNone/>
                      </a:pPr>
                      <a:r>
                        <a:rPr lang="nl-NL" sz="1800" dirty="0" smtClean="0">
                          <a:effectLst/>
                        </a:rPr>
                        <a:t>Imperialisme</a:t>
                      </a:r>
                    </a:p>
                    <a:p>
                      <a:pPr marL="0" lvl="0" indent="0">
                        <a:lnSpc>
                          <a:spcPct val="150000"/>
                        </a:lnSpc>
                        <a:spcAft>
                          <a:spcPts val="0"/>
                        </a:spcAft>
                        <a:buFont typeface="+mj-lt"/>
                        <a:buNone/>
                      </a:pPr>
                      <a:r>
                        <a:rPr lang="nl-NL" sz="1800" dirty="0" smtClean="0">
                          <a:effectLst/>
                        </a:rPr>
                        <a:t>Geen: uitval KLO</a:t>
                      </a:r>
                    </a:p>
                    <a:p>
                      <a:pPr marL="0" marR="0" lvl="0" indent="0" algn="l" defTabSz="914400" rtl="0" eaLnBrk="1" fontAlgn="auto" latinLnBrk="0" hangingPunct="1">
                        <a:lnSpc>
                          <a:spcPct val="150000"/>
                        </a:lnSpc>
                        <a:spcBef>
                          <a:spcPts val="0"/>
                        </a:spcBef>
                        <a:spcAft>
                          <a:spcPts val="0"/>
                        </a:spcAft>
                        <a:buClrTx/>
                        <a:buSzTx/>
                        <a:buFont typeface="+mj-lt"/>
                        <a:buNone/>
                        <a:tabLst/>
                        <a:defRPr/>
                      </a:pPr>
                      <a:r>
                        <a:rPr lang="nl-NL" sz="1800" dirty="0" smtClean="0">
                          <a:effectLst/>
                        </a:rPr>
                        <a:t>De Romantiek én Feminisme</a:t>
                      </a:r>
                    </a:p>
                    <a:p>
                      <a:pPr marL="0" marR="0" lvl="0" indent="0" algn="l" defTabSz="914400" rtl="0" eaLnBrk="1" fontAlgn="auto" latinLnBrk="0" hangingPunct="1">
                        <a:lnSpc>
                          <a:spcPct val="150000"/>
                        </a:lnSpc>
                        <a:spcBef>
                          <a:spcPts val="0"/>
                        </a:spcBef>
                        <a:spcAft>
                          <a:spcPts val="0"/>
                        </a:spcAft>
                        <a:buClrTx/>
                        <a:buSzTx/>
                        <a:buFont typeface="+mj-lt"/>
                        <a:buNone/>
                        <a:tabLst/>
                        <a:defRPr/>
                      </a:pPr>
                      <a:r>
                        <a:rPr lang="nl-NL" sz="1800" dirty="0" smtClean="0">
                          <a:effectLst/>
                        </a:rPr>
                        <a:t>Geen: Softbaltoernooi</a:t>
                      </a:r>
                    </a:p>
                    <a:p>
                      <a:pPr marL="0" marR="0" lvl="0" indent="0" algn="l" defTabSz="914400" rtl="0" eaLnBrk="1" fontAlgn="auto" latinLnBrk="0" hangingPunct="1">
                        <a:lnSpc>
                          <a:spcPct val="150000"/>
                        </a:lnSpc>
                        <a:spcBef>
                          <a:spcPts val="0"/>
                        </a:spcBef>
                        <a:spcAft>
                          <a:spcPts val="0"/>
                        </a:spcAft>
                        <a:buClrTx/>
                        <a:buSzTx/>
                        <a:buFontTx/>
                        <a:buNone/>
                        <a:tabLst/>
                        <a:defRPr/>
                      </a:pPr>
                      <a:r>
                        <a:rPr lang="nl-NL" sz="1800" dirty="0" smtClean="0">
                          <a:effectLst/>
                        </a:rPr>
                        <a:t>Confessionalisme</a:t>
                      </a:r>
                      <a:r>
                        <a:rPr lang="nl-NL" sz="1800" baseline="0" dirty="0" smtClean="0">
                          <a:effectLst/>
                        </a:rPr>
                        <a:t> </a:t>
                      </a:r>
                      <a:r>
                        <a:rPr lang="nl-NL" sz="1800" dirty="0" smtClean="0">
                          <a:effectLst/>
                        </a:rPr>
                        <a:t>én</a:t>
                      </a:r>
                      <a:r>
                        <a:rPr lang="nl-NL" sz="1800" baseline="0" dirty="0" smtClean="0">
                          <a:effectLst/>
                        </a:rPr>
                        <a:t> Communisme</a:t>
                      </a:r>
                    </a:p>
                    <a:p>
                      <a:pPr>
                        <a:lnSpc>
                          <a:spcPct val="150000"/>
                        </a:lnSpc>
                      </a:pPr>
                      <a:r>
                        <a:rPr lang="nl-NL" smtClean="0"/>
                        <a:t>Conservatisme</a:t>
                      </a:r>
                      <a:endParaRPr lang="nl-NL" dirty="0"/>
                    </a:p>
                  </a:txBody>
                  <a:tcPr/>
                </a:tc>
                <a:tc>
                  <a:txBody>
                    <a:bodyPr/>
                    <a:lstStyle/>
                    <a:p>
                      <a:pPr>
                        <a:lnSpc>
                          <a:spcPct val="150000"/>
                        </a:lnSpc>
                        <a:spcAft>
                          <a:spcPts val="0"/>
                        </a:spcAft>
                      </a:pPr>
                      <a:r>
                        <a:rPr lang="nl-NL" sz="1800" dirty="0" smtClean="0">
                          <a:effectLst/>
                        </a:rPr>
                        <a:t>28 mei</a:t>
                      </a:r>
                    </a:p>
                    <a:p>
                      <a:pPr>
                        <a:lnSpc>
                          <a:spcPct val="150000"/>
                        </a:lnSpc>
                        <a:spcAft>
                          <a:spcPts val="0"/>
                        </a:spcAft>
                      </a:pPr>
                      <a:r>
                        <a:rPr lang="nl-NL" sz="1800" dirty="0" smtClean="0">
                          <a:effectLst/>
                        </a:rPr>
                        <a:t>29 mei</a:t>
                      </a:r>
                    </a:p>
                    <a:p>
                      <a:pPr>
                        <a:lnSpc>
                          <a:spcPct val="150000"/>
                        </a:lnSpc>
                        <a:spcAft>
                          <a:spcPts val="0"/>
                        </a:spcAft>
                      </a:pPr>
                      <a:r>
                        <a:rPr lang="nl-NL" sz="1800" dirty="0" smtClean="0">
                          <a:effectLst/>
                        </a:rPr>
                        <a:t>4 juni</a:t>
                      </a:r>
                    </a:p>
                    <a:p>
                      <a:pPr>
                        <a:lnSpc>
                          <a:spcPct val="150000"/>
                        </a:lnSpc>
                        <a:spcAft>
                          <a:spcPts val="0"/>
                        </a:spcAft>
                      </a:pPr>
                      <a:r>
                        <a:rPr lang="nl-NL" sz="1800" dirty="0" smtClean="0">
                          <a:effectLst/>
                        </a:rPr>
                        <a:t>5juni</a:t>
                      </a:r>
                    </a:p>
                    <a:p>
                      <a:pPr>
                        <a:lnSpc>
                          <a:spcPct val="150000"/>
                        </a:lnSpc>
                        <a:spcAft>
                          <a:spcPts val="0"/>
                        </a:spcAft>
                      </a:pPr>
                      <a:r>
                        <a:rPr lang="nl-NL" sz="1800" dirty="0" smtClean="0">
                          <a:effectLst/>
                        </a:rPr>
                        <a:t>11 juni</a:t>
                      </a:r>
                    </a:p>
                    <a:p>
                      <a:pPr>
                        <a:lnSpc>
                          <a:spcPct val="150000"/>
                        </a:lnSpc>
                        <a:spcAft>
                          <a:spcPts val="0"/>
                        </a:spcAft>
                      </a:pPr>
                      <a:r>
                        <a:rPr lang="nl-NL" sz="1800" dirty="0" smtClean="0">
                          <a:effectLst/>
                        </a:rPr>
                        <a:t>12 juni</a:t>
                      </a:r>
                    </a:p>
                    <a:p>
                      <a:pPr>
                        <a:lnSpc>
                          <a:spcPct val="150000"/>
                        </a:lnSpc>
                        <a:spcAft>
                          <a:spcPts val="0"/>
                        </a:spcAft>
                      </a:pPr>
                      <a:r>
                        <a:rPr lang="nl-NL" sz="1800" dirty="0" smtClean="0">
                          <a:effectLst/>
                        </a:rPr>
                        <a:t>18 juni</a:t>
                      </a:r>
                    </a:p>
                    <a:p>
                      <a:pPr>
                        <a:lnSpc>
                          <a:spcPct val="150000"/>
                        </a:lnSpc>
                        <a:spcAft>
                          <a:spcPts val="0"/>
                        </a:spcAft>
                      </a:pPr>
                      <a:r>
                        <a:rPr lang="nl-NL" sz="1800" dirty="0" smtClean="0">
                          <a:effectLst/>
                        </a:rPr>
                        <a:t>19 juni</a:t>
                      </a:r>
                    </a:p>
                    <a:p>
                      <a:pPr>
                        <a:lnSpc>
                          <a:spcPct val="150000"/>
                        </a:lnSpc>
                        <a:spcAft>
                          <a:spcPts val="0"/>
                        </a:spcAft>
                      </a:pPr>
                      <a:r>
                        <a:rPr lang="nl-NL" sz="1800" dirty="0" smtClean="0">
                          <a:effectLst/>
                        </a:rPr>
                        <a:t>25 juni</a:t>
                      </a:r>
                    </a:p>
                    <a:p>
                      <a:pPr>
                        <a:lnSpc>
                          <a:spcPct val="150000"/>
                        </a:lnSpc>
                        <a:spcAft>
                          <a:spcPts val="0"/>
                        </a:spcAft>
                      </a:pPr>
                      <a:r>
                        <a:rPr lang="nl-NL" sz="1800" dirty="0" smtClean="0">
                          <a:effectLst/>
                        </a:rPr>
                        <a:t>26 juni</a:t>
                      </a:r>
                    </a:p>
                    <a:p>
                      <a:pPr>
                        <a:lnSpc>
                          <a:spcPct val="150000"/>
                        </a:lnSpc>
                        <a:spcAft>
                          <a:spcPts val="0"/>
                        </a:spcAft>
                      </a:pPr>
                      <a:endParaRPr lang="nl-NL" sz="18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a:txBody>
                  <a:tcPr/>
                </a:tc>
                <a:tc>
                  <a:txBody>
                    <a:bodyPr/>
                    <a:lstStyle/>
                    <a:p>
                      <a:endParaRPr lang="nl-NL" dirty="0"/>
                    </a:p>
                  </a:txBody>
                  <a:tcPr/>
                </a:tc>
              </a:tr>
            </a:tbl>
          </a:graphicData>
        </a:graphic>
      </p:graphicFrame>
    </p:spTree>
    <p:extLst>
      <p:ext uri="{BB962C8B-B14F-4D97-AF65-F5344CB8AC3E}">
        <p14:creationId xmlns:p14="http://schemas.microsoft.com/office/powerpoint/2010/main" val="33510446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a:buNone/>
            </a:pPr>
            <a:r>
              <a:rPr lang="nl-NL" dirty="0" smtClean="0">
                <a:solidFill>
                  <a:schemeClr val="bg1"/>
                </a:solidFill>
              </a:rPr>
              <a:t>    Door de industrialisatie</a:t>
            </a:r>
          </a:p>
          <a:p>
            <a:pPr>
              <a:buNone/>
            </a:pPr>
            <a:r>
              <a:rPr lang="nl-NL" dirty="0">
                <a:solidFill>
                  <a:schemeClr val="bg1"/>
                </a:solidFill>
              </a:rPr>
              <a:t> </a:t>
            </a:r>
            <a:r>
              <a:rPr lang="nl-NL" dirty="0" smtClean="0">
                <a:solidFill>
                  <a:schemeClr val="bg1"/>
                </a:solidFill>
              </a:rPr>
              <a:t>   en de modernisering </a:t>
            </a:r>
          </a:p>
          <a:p>
            <a:pPr>
              <a:buNone/>
            </a:pPr>
            <a:r>
              <a:rPr lang="nl-NL" dirty="0">
                <a:solidFill>
                  <a:schemeClr val="bg1"/>
                </a:solidFill>
              </a:rPr>
              <a:t> </a:t>
            </a:r>
            <a:r>
              <a:rPr lang="nl-NL" dirty="0" smtClean="0">
                <a:solidFill>
                  <a:schemeClr val="bg1"/>
                </a:solidFill>
              </a:rPr>
              <a:t>   wilden de vrouwen meer</a:t>
            </a:r>
          </a:p>
          <a:p>
            <a:pPr>
              <a:buNone/>
            </a:pPr>
            <a:r>
              <a:rPr lang="nl-NL" dirty="0">
                <a:solidFill>
                  <a:schemeClr val="bg1"/>
                </a:solidFill>
              </a:rPr>
              <a:t> </a:t>
            </a:r>
            <a:r>
              <a:rPr lang="nl-NL" dirty="0" smtClean="0">
                <a:solidFill>
                  <a:schemeClr val="bg1"/>
                </a:solidFill>
              </a:rPr>
              <a:t>   gelijke rechten.</a:t>
            </a:r>
            <a:endParaRPr lang="nl-NL" dirty="0">
              <a:solidFill>
                <a:schemeClr val="bg1"/>
              </a:solidFill>
            </a:endParaRPr>
          </a:p>
        </p:txBody>
      </p:sp>
      <p:pic>
        <p:nvPicPr>
          <p:cNvPr id="24578" name="Picture 2" descr="http://www.nwo.nl/binaries/articleImage/content/gallery/nwo/nieuws/gw/2014/20140813_op-de-ringspinmachine-1897-elo.jpg"/>
          <p:cNvPicPr>
            <a:picLocks noChangeAspect="1" noChangeArrowheads="1"/>
          </p:cNvPicPr>
          <p:nvPr/>
        </p:nvPicPr>
        <p:blipFill>
          <a:blip r:embed="rId2" cstate="print"/>
          <a:srcRect/>
          <a:stretch>
            <a:fillRect/>
          </a:stretch>
        </p:blipFill>
        <p:spPr bwMode="auto">
          <a:xfrm>
            <a:off x="6744072" y="1"/>
            <a:ext cx="3923928" cy="3066140"/>
          </a:xfrm>
          <a:prstGeom prst="rect">
            <a:avLst/>
          </a:prstGeom>
          <a:noFill/>
        </p:spPr>
      </p:pic>
      <p:pic>
        <p:nvPicPr>
          <p:cNvPr id="6" name="Picture 2" descr="http://www.wpclipart.com/medical/symbols/medical_symbols_2/eye.png"/>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95685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solidFill>
                  <a:schemeClr val="bg1"/>
                </a:solidFill>
              </a:rPr>
              <a:t> De belangrijkste doelen waren:</a:t>
            </a:r>
          </a:p>
          <a:p>
            <a:r>
              <a:rPr lang="nl-NL" dirty="0" smtClean="0">
                <a:solidFill>
                  <a:schemeClr val="bg1"/>
                </a:solidFill>
              </a:rPr>
              <a:t>Gelijke rechten in het gezin</a:t>
            </a:r>
          </a:p>
          <a:p>
            <a:r>
              <a:rPr lang="nl-NL" dirty="0" smtClean="0">
                <a:solidFill>
                  <a:schemeClr val="bg1"/>
                </a:solidFill>
              </a:rPr>
              <a:t>Hetzelfde onderwijs</a:t>
            </a:r>
          </a:p>
          <a:p>
            <a:r>
              <a:rPr lang="nl-NL" dirty="0" smtClean="0">
                <a:solidFill>
                  <a:schemeClr val="bg1"/>
                </a:solidFill>
              </a:rPr>
              <a:t>Dezelfde beroepen</a:t>
            </a:r>
          </a:p>
          <a:p>
            <a:r>
              <a:rPr lang="nl-NL" dirty="0" smtClean="0">
                <a:solidFill>
                  <a:schemeClr val="bg1"/>
                </a:solidFill>
              </a:rPr>
              <a:t>Hetzelfde loon voor hetzelfde werk</a:t>
            </a:r>
          </a:p>
          <a:p>
            <a:r>
              <a:rPr lang="nl-NL" dirty="0" smtClean="0">
                <a:solidFill>
                  <a:schemeClr val="bg1"/>
                </a:solidFill>
              </a:rPr>
              <a:t>Kiesrecht</a:t>
            </a:r>
          </a:p>
          <a:p>
            <a:pPr>
              <a:buNone/>
            </a:pPr>
            <a:endParaRPr lang="nl-NL" dirty="0" smtClean="0">
              <a:solidFill>
                <a:schemeClr val="bg1"/>
              </a:solidFill>
            </a:endParaRPr>
          </a:p>
          <a:p>
            <a:endParaRPr lang="nl-NL" dirty="0" smtClean="0">
              <a:solidFill>
                <a:schemeClr val="bg1"/>
              </a:solidFill>
            </a:endParaRPr>
          </a:p>
          <a:p>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6539580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smtClean="0">
                <a:solidFill>
                  <a:schemeClr val="bg1"/>
                </a:solidFill>
              </a:rPr>
              <a:t>1889: VVV (Vrije Vrouwen</a:t>
            </a:r>
          </a:p>
          <a:p>
            <a:pPr>
              <a:buNone/>
            </a:pPr>
            <a:r>
              <a:rPr lang="nl-NL" dirty="0" smtClean="0">
                <a:solidFill>
                  <a:schemeClr val="bg1"/>
                </a:solidFill>
              </a:rPr>
              <a:t> Vereniging) </a:t>
            </a:r>
          </a:p>
          <a:p>
            <a:endParaRPr lang="nl-NL" dirty="0">
              <a:solidFill>
                <a:schemeClr val="bg1"/>
              </a:solidFill>
            </a:endParaRPr>
          </a:p>
          <a:p>
            <a:pPr marL="0" indent="0">
              <a:buNone/>
            </a:pPr>
            <a:r>
              <a:rPr lang="nl-NL" dirty="0">
                <a:solidFill>
                  <a:schemeClr val="bg1"/>
                </a:solidFill>
              </a:rPr>
              <a:t>O</a:t>
            </a:r>
            <a:r>
              <a:rPr lang="nl-NL" dirty="0" smtClean="0">
                <a:solidFill>
                  <a:schemeClr val="bg1"/>
                </a:solidFill>
              </a:rPr>
              <a:t>pgericht door Wilhelmina </a:t>
            </a:r>
          </a:p>
          <a:p>
            <a:pPr marL="0" indent="0">
              <a:buNone/>
            </a:pPr>
            <a:r>
              <a:rPr lang="nl-NL" dirty="0" err="1" smtClean="0">
                <a:solidFill>
                  <a:schemeClr val="bg1"/>
                </a:solidFill>
              </a:rPr>
              <a:t>Drucker</a:t>
            </a:r>
            <a:r>
              <a:rPr lang="nl-NL" dirty="0" smtClean="0">
                <a:solidFill>
                  <a:schemeClr val="bg1"/>
                </a:solidFill>
              </a:rPr>
              <a:t>.</a:t>
            </a:r>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557"/>
          <a:stretch/>
        </p:blipFill>
        <p:spPr bwMode="auto">
          <a:xfrm>
            <a:off x="7443366" y="1"/>
            <a:ext cx="3209925" cy="4497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6822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solidFill>
                  <a:schemeClr val="bg1"/>
                </a:solidFill>
              </a:rPr>
              <a:t>   Wilhelmina </a:t>
            </a:r>
            <a:r>
              <a:rPr lang="nl-NL" dirty="0" err="1" smtClean="0">
                <a:solidFill>
                  <a:schemeClr val="bg1"/>
                </a:solidFill>
              </a:rPr>
              <a:t>Drucker</a:t>
            </a:r>
            <a:endParaRPr lang="nl-NL" dirty="0" smtClean="0">
              <a:solidFill>
                <a:schemeClr val="bg1"/>
              </a:solidFill>
            </a:endParaRPr>
          </a:p>
          <a:p>
            <a:pPr>
              <a:buNone/>
            </a:pPr>
            <a:r>
              <a:rPr lang="nl-NL" i="1" dirty="0">
                <a:solidFill>
                  <a:schemeClr val="bg1"/>
                </a:solidFill>
              </a:rPr>
              <a:t> </a:t>
            </a:r>
            <a:r>
              <a:rPr lang="nl-NL" i="1" dirty="0" smtClean="0">
                <a:solidFill>
                  <a:schemeClr val="bg1"/>
                </a:solidFill>
              </a:rPr>
              <a:t> (</a:t>
            </a:r>
            <a:r>
              <a:rPr lang="nl-NL" i="1" dirty="0">
                <a:solidFill>
                  <a:schemeClr val="bg1"/>
                </a:solidFill>
              </a:rPr>
              <a:t>Wilhelmina Elizabeth </a:t>
            </a:r>
            <a:r>
              <a:rPr lang="nl-NL" i="1" dirty="0" err="1" smtClean="0">
                <a:solidFill>
                  <a:schemeClr val="bg1"/>
                </a:solidFill>
              </a:rPr>
              <a:t>Lensing</a:t>
            </a:r>
            <a:r>
              <a:rPr lang="nl-NL" i="1" dirty="0" smtClean="0">
                <a:solidFill>
                  <a:schemeClr val="bg1"/>
                </a:solidFill>
              </a:rPr>
              <a:t>)</a:t>
            </a:r>
          </a:p>
          <a:p>
            <a:pPr>
              <a:buNone/>
            </a:pPr>
            <a:endParaRPr lang="nl-NL" i="1" dirty="0" smtClean="0">
              <a:solidFill>
                <a:schemeClr val="bg1"/>
              </a:solidFill>
            </a:endParaRPr>
          </a:p>
          <a:p>
            <a:pPr>
              <a:buNone/>
            </a:pPr>
            <a:r>
              <a:rPr lang="nl-NL" dirty="0" smtClean="0">
                <a:solidFill>
                  <a:schemeClr val="bg1"/>
                </a:solidFill>
              </a:rPr>
              <a:t>    Geboren: 30 september 1847</a:t>
            </a:r>
          </a:p>
          <a:p>
            <a:pPr>
              <a:buNone/>
            </a:pPr>
            <a:r>
              <a:rPr lang="nl-NL" dirty="0" smtClean="0">
                <a:solidFill>
                  <a:schemeClr val="bg1"/>
                </a:solidFill>
              </a:rPr>
              <a:t>    Overleden: 5 december 1925</a:t>
            </a:r>
          </a:p>
          <a:p>
            <a:endParaRPr lang="nl-NL" dirty="0" smtClean="0">
              <a:solidFill>
                <a:schemeClr val="bg1"/>
              </a:solidFill>
            </a:endParaRPr>
          </a:p>
          <a:p>
            <a:pPr>
              <a:buNone/>
            </a:pPr>
            <a:r>
              <a:rPr lang="nl-NL" dirty="0" smtClean="0">
                <a:solidFill>
                  <a:schemeClr val="bg1"/>
                </a:solidFill>
              </a:rPr>
              <a:t>    Een van de eerste feministen.</a:t>
            </a:r>
            <a:endParaRPr lang="nl-NL" dirty="0">
              <a:solidFill>
                <a:schemeClr val="bg1"/>
              </a:solidFill>
            </a:endParaRPr>
          </a:p>
        </p:txBody>
      </p:sp>
      <p:pic>
        <p:nvPicPr>
          <p:cNvPr id="1026" name="Picture 2" descr="http://www.worldexplorer.be/drucker.jpg"/>
          <p:cNvPicPr>
            <a:picLocks noChangeAspect="1" noChangeArrowheads="1"/>
          </p:cNvPicPr>
          <p:nvPr/>
        </p:nvPicPr>
        <p:blipFill>
          <a:blip r:embed="rId2" cstate="print"/>
          <a:srcRect/>
          <a:stretch>
            <a:fillRect/>
          </a:stretch>
        </p:blipFill>
        <p:spPr bwMode="auto">
          <a:xfrm>
            <a:off x="7499648" y="1"/>
            <a:ext cx="3168352" cy="4713415"/>
          </a:xfrm>
          <a:prstGeom prst="rect">
            <a:avLst/>
          </a:prstGeom>
          <a:noFill/>
        </p:spPr>
      </p:pic>
      <p:sp>
        <p:nvSpPr>
          <p:cNvPr id="1028" name="AutoShape 4"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1030" name="AutoShape 6"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1032" name="AutoShape 8"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sp>
        <p:nvSpPr>
          <p:cNvPr id="1034" name="AutoShape 10"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pic>
        <p:nvPicPr>
          <p:cNvPr id="10" name="Picture 2" descr="http://www.wpclipart.com/medical/symbols/medical_symbols_2/eye.png"/>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7808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smtClean="0">
                <a:solidFill>
                  <a:schemeClr val="bg1"/>
                </a:solidFill>
              </a:rPr>
              <a:t>1894: VVvK  (De Vereniging</a:t>
            </a:r>
          </a:p>
          <a:p>
            <a:pPr>
              <a:buNone/>
            </a:pPr>
            <a:r>
              <a:rPr lang="nl-NL" dirty="0" smtClean="0">
                <a:solidFill>
                  <a:schemeClr val="bg1"/>
                </a:solidFill>
              </a:rPr>
              <a:t> voor Vrouwenkiesrecht)  </a:t>
            </a:r>
          </a:p>
          <a:p>
            <a:pPr>
              <a:buNone/>
            </a:pPr>
            <a:endParaRPr lang="nl-NL" dirty="0" smtClean="0">
              <a:solidFill>
                <a:schemeClr val="bg1"/>
              </a:solidFill>
            </a:endParaRPr>
          </a:p>
          <a:p>
            <a:pPr marL="0" indent="0">
              <a:buNone/>
            </a:pPr>
            <a:r>
              <a:rPr lang="nl-NL" dirty="0" smtClean="0">
                <a:solidFill>
                  <a:schemeClr val="bg1"/>
                </a:solidFill>
              </a:rPr>
              <a:t>Opgericht door Wilhelmina</a:t>
            </a:r>
          </a:p>
          <a:p>
            <a:pPr>
              <a:buNone/>
            </a:pPr>
            <a:r>
              <a:rPr lang="nl-NL" dirty="0" smtClean="0">
                <a:solidFill>
                  <a:schemeClr val="bg1"/>
                </a:solidFill>
              </a:rPr>
              <a:t> </a:t>
            </a:r>
            <a:r>
              <a:rPr lang="nl-NL" dirty="0" err="1" smtClean="0">
                <a:solidFill>
                  <a:schemeClr val="bg1"/>
                </a:solidFill>
              </a:rPr>
              <a:t>Drucker</a:t>
            </a:r>
            <a:r>
              <a:rPr lang="nl-NL" dirty="0" smtClean="0">
                <a:solidFill>
                  <a:schemeClr val="bg1"/>
                </a:solidFill>
              </a:rPr>
              <a:t> en Aletta Jacobs.</a:t>
            </a:r>
            <a:endParaRPr lang="nl-NL" dirty="0">
              <a:solidFill>
                <a:schemeClr val="bg1"/>
              </a:solidFill>
            </a:endParaRPr>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pic>
        <p:nvPicPr>
          <p:cNvPr id="205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392145" y="1"/>
            <a:ext cx="3275855" cy="472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9517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normAutofit lnSpcReduction="10000"/>
          </a:bodyPr>
          <a:lstStyle/>
          <a:p>
            <a:pPr>
              <a:buNone/>
            </a:pPr>
            <a:r>
              <a:rPr lang="nl-NL" dirty="0" smtClean="0">
                <a:solidFill>
                  <a:schemeClr val="bg1"/>
                </a:solidFill>
              </a:rPr>
              <a:t>   Aletta Jacobs </a:t>
            </a:r>
          </a:p>
          <a:p>
            <a:pPr>
              <a:buNone/>
            </a:pPr>
            <a:r>
              <a:rPr lang="nl-NL" dirty="0">
                <a:solidFill>
                  <a:schemeClr val="bg1"/>
                </a:solidFill>
              </a:rPr>
              <a:t> </a:t>
            </a:r>
            <a:r>
              <a:rPr lang="nl-NL" i="1" dirty="0" smtClean="0">
                <a:solidFill>
                  <a:schemeClr val="bg1"/>
                </a:solidFill>
              </a:rPr>
              <a:t> (Aletta </a:t>
            </a:r>
            <a:r>
              <a:rPr lang="nl-NL" i="1" dirty="0">
                <a:solidFill>
                  <a:schemeClr val="bg1"/>
                </a:solidFill>
              </a:rPr>
              <a:t>Henriëtte </a:t>
            </a:r>
            <a:r>
              <a:rPr lang="nl-NL" i="1" dirty="0" smtClean="0">
                <a:solidFill>
                  <a:schemeClr val="bg1"/>
                </a:solidFill>
              </a:rPr>
              <a:t>Jacobs)</a:t>
            </a:r>
          </a:p>
          <a:p>
            <a:endParaRPr lang="nl-NL" dirty="0" smtClean="0">
              <a:solidFill>
                <a:schemeClr val="bg1"/>
              </a:solidFill>
            </a:endParaRPr>
          </a:p>
          <a:p>
            <a:pPr>
              <a:buNone/>
            </a:pPr>
            <a:r>
              <a:rPr lang="nl-NL" dirty="0" smtClean="0">
                <a:solidFill>
                  <a:schemeClr val="bg1"/>
                </a:solidFill>
              </a:rPr>
              <a:t>    Geboren: 9 februari 1854</a:t>
            </a:r>
          </a:p>
          <a:p>
            <a:pPr>
              <a:buNone/>
            </a:pPr>
            <a:r>
              <a:rPr lang="nl-NL" dirty="0" smtClean="0">
                <a:solidFill>
                  <a:schemeClr val="bg1"/>
                </a:solidFill>
              </a:rPr>
              <a:t>    Overleden: 10 augustus 1929</a:t>
            </a:r>
          </a:p>
          <a:p>
            <a:endParaRPr lang="nl-NL" dirty="0" smtClean="0">
              <a:solidFill>
                <a:schemeClr val="bg1"/>
              </a:solidFill>
            </a:endParaRPr>
          </a:p>
          <a:p>
            <a:pPr>
              <a:buNone/>
            </a:pPr>
            <a:r>
              <a:rPr lang="nl-NL" dirty="0" smtClean="0">
                <a:solidFill>
                  <a:schemeClr val="bg1"/>
                </a:solidFill>
              </a:rPr>
              <a:t>    Studeerde als eerste vrouw </a:t>
            </a:r>
          </a:p>
          <a:p>
            <a:pPr>
              <a:buNone/>
            </a:pPr>
            <a:r>
              <a:rPr lang="nl-NL" dirty="0">
                <a:solidFill>
                  <a:schemeClr val="bg1"/>
                </a:solidFill>
              </a:rPr>
              <a:t> </a:t>
            </a:r>
            <a:r>
              <a:rPr lang="nl-NL" dirty="0" smtClean="0">
                <a:solidFill>
                  <a:schemeClr val="bg1"/>
                </a:solidFill>
              </a:rPr>
              <a:t>   aan de universiteit.</a:t>
            </a:r>
          </a:p>
        </p:txBody>
      </p:sp>
      <p:pic>
        <p:nvPicPr>
          <p:cNvPr id="20482" name="Picture 2" descr="http://dejlig.nl/wp-content/uploads/2014/12/aletta-jacobs.jpg"/>
          <p:cNvPicPr>
            <a:picLocks noChangeAspect="1" noChangeArrowheads="1"/>
          </p:cNvPicPr>
          <p:nvPr/>
        </p:nvPicPr>
        <p:blipFill>
          <a:blip r:embed="rId2" cstate="print"/>
          <a:srcRect/>
          <a:stretch>
            <a:fillRect/>
          </a:stretch>
        </p:blipFill>
        <p:spPr bwMode="auto">
          <a:xfrm>
            <a:off x="7425174" y="0"/>
            <a:ext cx="3242826" cy="4752528"/>
          </a:xfrm>
          <a:prstGeom prst="rect">
            <a:avLst/>
          </a:prstGeom>
          <a:noFill/>
        </p:spPr>
      </p:pic>
      <p:sp>
        <p:nvSpPr>
          <p:cNvPr id="20484" name="AutoShape 4" descr="data:image/png;base64,iVBORw0KGgoAAAANSUhEUgAAAPgAAADLCAMAAAB04a46AAAAkFBMVEX///8AAAD7+/v29vb5+fnz8/PZ2dno6Ojv7+/j4+Pq6urx8fHU1NTh4eG8vLzt7e22trbHx8ejo6NRUVGPj49zc3N/f3+srKxjY2PBwcHOzs5qamqWlpZNTU1YWFhBQUGEhIQ1NTUuLi4dHR2bm5t4eHg9PT1vb28oKCheXl6urq4ZGRkSEhJGRkYlJSULCwvJ/BDqAAAesklEQVR4nO1di7KiuhKlQVEUFBABQXkJKCr6/3930wlvUZy9debcKlfVOaNsxHTS7+5Ejvviiy+++OKLL7744osvvvjiiy+++OKLL7744osvvvjiPwJ3+a9H8G/Ag9h7fQPj7qX+G/9fcQKt7/J0f+E7l7aX0V8Yz1/DFuZ9lx1IOlfEsHul94P/N7CPvZcDkNsXBPA7vK9kd8Lw/wS3l3ABvM4VFToXRlf/MyP6FDpK3N333TQGvX1B6F4gMvLGQf0FSJ3xetu+u+Suro+7Fxww3jmsz0OBoPlWgFPPTROwO1e6Cz67dmWBYD77zcg+jaQlmgJYPfdIXToDmLQvaLd7nS6C8tvBfRJyS1/3Ei77HRK0Ll8oEN9/zIz+0ys+BbPxbtxDuA7gNt/HcQhS6w7x2rqBYdHvCv13YOeNN+k94eYe9tPGewWgTZLA7Tyh57nrd43wQzg1l8+741n1Ai0J1wjdZotwFy49jO7cGbz/GqTG+im3rtZyCJ0NlpgubICWOnRMgM39U+dhe8FnatfX/+eYQGW6haQl8BzOCsCx4YqeyHtokqB40P0MhQtO860SwL8nnG8vEF+bYAvg0PrbFOlsSD3KN6iNG5Dx9z0kOR1dsYLFzwf8LmygqasIMVn5klDRcsiECOBSTwWvI93NoAzpvvbQLaRth9D6L9BNbHVzzQirl4QfAM6tO1fQ4mORzEPLhxNxIvq+Qr223s5g9fPhvhHXXfPdsSRcgY64okA3DLQFHbpl8t7rcVLI59pBLPxHArdZc8knUIacGXQGbLcEfHaEtgUXiV7rW8k47TC23LL7m38YzYRB/VovzTTyLaVjOnNkawcQQoE8hzQQr/R1bfPn5EKP5E5WHUXBJe0Fr1XK30cSVS9HfjnOBSquSeTnN2jANbd6bGy3xra4EKapn3raOLtBn4uiklvaS2qfW8o0gX+Yxp3VQYdcsusigh5EqrWwVJXYZB5JMp1YX/nVX+NTx93h8G8tN25ktPwb4VCL2eHvSL7Z4D+tXisyrtVyyenhtY9uYqz2fhSGeeqH6hq2Y04QltPpfOmSPwU57NP9lF+Wszhywu56jzbQjOTm2mVRWr/TX/Jpm47noh4drnPaT3MPXNOYFU8AW5Y1I0MFGJh0FQN8nbfc+IkOx0UjUhcbxJ77HL4PwGp856GwvurJeJnmEn4aBqeFlriFmrPibQpRlKlUCSTNMG3sppeWH69GdWJrdf1L0fpod6t8bhsJnzvJ+o/JLqk/JEEl3qK05OLiD54glawszHEqtNrRn2pRrdimUcka43Zs/34oEJZDIgPiln++2G3srAZXYzBzu90uN9jqBSEJ3tRMXeoXiCuGqD1fL+I+DK10uzDUNL1f0k3gGWK57ITwM/o6W2LFfV0Tpe0B72jwOW9dGwksuSrFLdoO9CcgMseM5w53JFxu5z19ccb/sZdw21+vcLmcn9FuLEaMtQmRdDWFMU9YKWfT2ohM+YC8rcIZuXKEphB8mm6qwWdk5o93wz/bsabt8JWAYr9jtF44TYYkXgysu0XlVqoXd1X+xayt/IyolToz0UhXx/BpEecwoQaRdb/chEQv0EfcHHBwFxwx+S/10U/feZhTINDnu0eUZ4nTjEwD9sj9njIEuyaem27etNI2nHP5KxlJHFFSjncfXOrBr8CbcBNCm6KDT/k05Y4hSiCjRKcxl+KC70MPzjXpNFSlUckUw3cP/SZUfUpzGBV7JB/y3hbHpl214La12YIkplMMkUHkz0QiRwFRtikoAax1ntvChBA+5XD9HST8ytkHclXtXfeSkTE3oRdWS+DFNUQBecC6DmfGYc30WSNuWwZvJHwGYa1QIuJWqWyVcRhaMxjJkNEDonR0mnykGTKFvBkTfYiES8QPgIgj8Uxo0Av3CAtnNFw1XdHCVagFWaqdWn7dkHvudnsj4ThGxmNCAmuRc1FtGSKOkMfxxCfK1mPiaggkQA051NGEyzkaufiED3Ob0klZ+GyAFKeFhb7H7aLTB48qF2aaUwNBdEtecB4/qXX9iDBCzZAWvDcPTwZpkqdvvYMzm9HQQmZBostEcUL8t4AbB7dQ4hY+VbYBWVcHLZ9OeN33CsKJ8V8H4HkK56SwsvJyndv+gNssqWyQ7PPakGV5VWQxdSb0CDm96TXdDuzf21MzRj7W3ZDEig7asUPhODBRjy65zqRsheu8oP4UJkx4/0wGRayfvyK3bmOqGFc7HPYkRF2XFZRe1Y6diCp/RDApT7FhbGGnTzApXzbOBK20pXLrrVb+BuimXdYyN0qIPl5NSocprLWSzY/pQFxO0DGY5iHAOSBiSbgyNLmbORe4DVAdLXB8Zq9Ai9NRsdQ2p8wDu6Hrfaf8DjkKKk8d4/K1D3ph2meL6LqrzfwkfzvdRGmg1uL4mKi1rDIjcTVOOztCgNcz1GUHTMdkYVHoJ6MJdY6qQgdECG8iJqcdF0QSZunFA9Ad11S7pvxilJk7p+6LUnRUL6X+4l24ebWBkxIwuimNn2Ia0ydNnNQ1E4WTkLVr1lJwFMzDIh7E2j+aI255QLUDuUJIImPCpqZDvARpi+/GF5u/aWR+lquAg/BqKBYJzqmJuLBAZNPU9bbT8scU3aCZahNyqtkcgy5GifkKWnnfX0EDUxmPRRPiJadQzj42Mqg0MsNFmm+js86NVrCeohijgMes3wF7WoLgBGQaBDTigk7dLQ949GFdE8hjmTe7YypqOW9GuVajCe6EmY6jzQmYkYvHQrxvp6NM8N7YKmZimHQsHEWi28OG0pwVo1s5WN3DtGeCZk9E1ZsTjbZdIamE8AXx3ExcjWzHWcgwWFqlviuTXvaYY2m/jEYYsK81NipCttTI1BfyNmw4qsvje8sNtLxX0I0L3MyYY4YAdZMlkHWWiHDznI1F8AgXNXSJM01m6apyoXgKOawpyCR2REEYeTn1PzGLMBWSMvNau2UNfnerRdUhrTifuou3Ou06Ula9RcdfgH57NZqmzKGJo4SDn2sSJmQIey9SIARrOEvKHGPkHaF1nmxnaNwgJyPm0MvgiRzQ2MppZurqIGXWCOaqLGPFbDNmRRsFpgW0y6q/xhJW2thdlDPQMhYbNi5jE+hE2qIZ4UUDr2Zcil1uxKLHR+K3EcLHsDUAk+UKF61x6bbE4I8kaZ6AZ/MqeGrh+jeerjXy1O2uzwm9tlXz+noGb+4QmlVrLBAf69ie1H2x3iei7aUrYUppjcpmQZQx9gWcYCqST6cL7syBbFyIRdxzAuF+mUyJTBZIPFAjltDELY3d0+bj543ox22QtaRXiMiNzGIhCJfd9cj+DnGdPyZqK2vHvOjSxNxkcWSMIDNtQMRuBwuf3DonQkfENk1GOw0wUtGBRi/EUND8sEqFmlgCqNN2nbKQU/2hWWsjKqfQNJtryoZ210D3O2xrulG+O3lc5E60vTPiguToYMpoZCNk9jzDSGEXcmeNcKF9ya8++TR5mr8jMcWKsEEyW+23ErIHMk1WEdgZgeIW15sK25ErR06FdIcljPcWEPW6ioPi3FEeAhuRSWjXiANnkqWerSgTlJG3AfG5lW8J1tFSIf4u78EpQqnQ/P0C10ut5Lnb/jOzij+s73WXY8TM5IfWW/tDFg3v4Az7bhIT2ZAWPYh9HhN+x0mXkPIJnROLm2+gU0e7kggv8kVehFtERJ+b+kRr0Igz4GeF33JHwqbwZ+6yx041qe/Nr25BL3mbt3sqmuhjX4OSDdUt5CeWNwFqXOLeBEuaHSdUX6cbfEKmMBV9jON54Q71BJVGkdsK2lfptVsY7N5LuNGQG8K6adf5F+vqINP7LtVVaH4VzE74D6qHqUb8QLDJwsZHcLT8DKZhGJ63c5eUq/sqgJuQfdZrmixKeGI4mPV9I+Vqwz4QdX28W4htTcs2FqQZ6oHdiWqDLUZND4HSYGNkHYG3I1ZdmkgzYUHI8CRc2b4+d35USPquQaGQ5sqI+uZj+33BqNJQo0rY5xWxMFo3DJ0KqaGO0T6JWElMJw9TyAXtXLFgK/SMposkvxL+8Gimpd1KVY2hnOemW1rdOY7eRbnQMKijS1e6EHLYHEXqXeCgb3VKOVmY53Sj4jNC8PE7FItEmmmGHFJEJo8scmHy3N4dKx70dMH+AHrDnpK5vt1bC5o+MBcEzLUYaWxcYelRPkMwItMmk6EqaCbVEU1oJCeeZh8ftrYUOQq3j8SR9BaDZjS6DzDH0lOdyRp0REzxyXRkATdUK2K0E8lVbkQf0HnTGn95nCQtdFzPHoY3QcVhFRAvvT2m42KU9txCb2Vj0rmhZjx+oM5bONBsuC+L/ExdZ2oz0fwkLV4475/q89KajrH/wMBU4ydYUC+dyp7TrAytnAeZc4Dz3IUsYJY7PNm6GpCARdeomD8Ls1g2+r2OeYlt020kYY/RtwMSl9mPy4YNXtjENqSo+oWGs2a03rVAmDxyc9haqjiec6MRNxYEK8gp4c+MssLKNt77W5gJAza67RLoT9+hT4r1ScfStwFx0kxLnhLP8jDhGkVzbBl5RDhFpnO8czIJdCMwzJI/njYxsb5ICN/dzCvIDYnm0XjKfbdh3Sic8GZ+LAR6v0tHJwOiuKGmomZYeYfU4RVBT33bM4z1wSBE50V4/7x7a8yU+7u7eU+g15w9ech3KOJn5iw3bPaqTZre1tYdGJyM0cctFxVFk0UZn+ZRhy94PsQJi/vf66AvoLHzQVnBI4dIrwm4BGZBe1eTxU8Jh1NI/4n8SFXVBScQtRjSS4ehTbU6ZYx9717Gn2Hc6qYlPNW/JbismNnIb2NRErkAFy+Vl60WP/U54eDa2cbVRDfwVxCai6qG0rsrtYUJu/cdJFOI+2bOC+OCR4VHJPAQl9l75aTRdPDVCpqEReOnhOuVW0RsQhwf6zL7cNpwgtyVD972Ini/OdfiHh7udKNbTBxFFDhBdBJzVSUcwhZpi6eEdx/qVPagV592YDxelT9G0HwUpjIfJ6qLRi6Ruac5Px8jBCvs0PaMcJ6g8UjRqVKOr1AUw+U9YQkqrOZMX5Geh/ci4V6KXSxBa3nkNm0L7gnhq9yOZbn4OLrAFa+/QrhHcxnvwLZlP+Pn34/W++TD3u98eWeFc+7ebz8T0H9ujFDiucisL7/CC6yuvM2caS26cQF6tv1VwBXf3MdJo27ixe02uoY0eTCaVJ23M42Yxp3MjRqNjy8QrtaWdvOrirjWmkAeereJ1Di3R8hjjLlxXwjL+mZT4AMXAs6s3NsXCE8r5TghH/0F2mdZuA9c9ApIuO3RIMlKDKJomAH3nqTaGB7pSznaLZTypuElFGv/TvvNHrzRIWy+RYF7vtMF13bhrpdieCP+OcaKrq4vSMgxRHj7MSe4rNKtwQsz8qW5z7J3EPZ/ZxObwtgrqWhcf74pJwGv+eHlZYDRmYzrsCO+6kKWsfVNK9jzaYvyXZJBcA+Hg+uuLr69IR7ylaV1guERr4sKMd5+XP9MzQmqCbsmc4nE/cwGTAU6Tte9TfTSHNetHqr1jGx44PtP1Ni+kIeARXXh8N4avqyrsLzEJTf7juJ4CsU6pJ31NVvtF/1AJ2u1XsTEYPHublPmeXlpM0D4Wmo/ujCZ4xlvnDPIaW7pmTlh0Jt73ChSW/ojR07HTNG5RTdZzMugWkXCY87Oyf+Muqg2iePLI4pLeHFzgKIR0+8SdJ2TkzMEqDyGXfVVFY5v4BgRhNEV3Fc8XQpFY0q4lUPFWsAw3yBH+zjdfBwV8bu4sLNnFFfI7ToEICu8C5wpUc1HVx0v6LQNJ1GlenJ0GHHE9ZW4RbK/Bq81gzisCrlv67HwlbCQxuMRRjEKY8yRoHkYqVx0/n7fwj0aT5pvzrBdUhZfWzJO3WBrw7KhKsw67zhLrrtXLFspjW3RIHHl8YVesSIRkU9s+sWyjtXRDbbBPMs2lWhvLsdgHvfeYC4H/xnkWLl2B6TW4WmEW9eDkUvhS7YtwZRWqF5gmIJwY46Vmwlx2VzcNsFKAcP7De/y4jpNLOwz9N16ToLpoMEydtAd19AOjcJL6mRvCiU5LOMF4dKWDFNy3bGA7j2bxP59By1Uj5lV2yZpTyx1/AYTSlrN6aO74oM4sOIsk6+19WfdZJQP7Voc0dsOnKFjfyJeEW5ofnkVrsrQDryGMjWLSR4j/x5em/Vr3YyTBkM3d4DrfRDb0j1r6eQByhnhMQcLM5JRHY2OmLVSL9jNP0B4SwEFSOgyICpSgoS2BA856lotKlv409MelxB0L3VSCAOanREuiUST8xPC4ywbr8FKKbYsPEPrSQ6w5s4F0bYJ3Df/3MGuzw24P/BzCCOx45JKLGEbGIqiSGzpn2sJeg9KTMxtQxIaYg3FOCKb5teLPXlYMM0mTsGfssF0gmJH1MJs2dwP+V9KLQxZ8NscjFIUJwp1PmEe8FPPkfrkqOPkJbnxchBQ4W2wjwlE3FSxyPsJt6rzYrKqIOx6HGsTG+Y05KdDoRCV32ZZxxYtCORaJdczWhq4PfMGaPEfq6SLMOROKN8anHikXpWomMawNsIWzfl8IlJaHaq5Ufsz5TraH2n3C1I/FGhpjBVn0w13/mVBQShy4c16vEQVbDeh1sKF8q1vemCKKJiCh6mLMWyLbopTomkpXIyDld9gD4ZNadLoaqt08EfiZjMFP907B1Cp9AyZk4B5tDS3F/yM4OpRN5byaYfzVDM/m37q7y4ww67pKwHf41U7HXNrnIERukEb9gQdxpHG+ZRKgyriDKtEG4izHW7Ccoh0W2CUHaLPEJ+ZEqB9vNftrzLrGTAJ75gRWhp54g1Qo++iruHoWKjKEeleK2QU3Rfw0ZQQA1ABnmA9RrMXkCvaBac5WnHr6ygDX+aO1pVy+sBYpTJYnzIFnKq/OBKlLHF27efAkvPFhyCQcbg2W0l/RLfPEi8jphcZ4Tm3uPACe5xF5yXBaVKJWx6FHPbbE+Hvilsf8iqQOJWK4+VY9A5ykRvtRsG4pM+yX5Ql1icYJ4CaGgcwvhLXYovRlbjHxxWEmwG3uI0Ix9NjLKiQqnj09HjvcuPjdoceSY5sN1Tzrn2X+drmZi6uWW709sW9gqJKue8GZdcBq8o+ZnMeoZmtlYOL7aMxWLnsyZTws0H4A/eaUj5doADxVIut6ZShzZepHzHgh81qfbZhSeAlOgw/3kMrFQnCbswUwPOcI/NME4743gnrOc6Qzv0YdQ++5a9MIs+45Q7/o1Z6RGeD3irg82sHdyDlxNcsEdeqeGZkh58W0cq6j9lZ3wGLwfr4vBHM5CJcQiuFu60IV+NEzIvPXwjRekZnEh3bLQqQSEOVLdEJ5NsjGsMP+SPrah1GUfN8wDnYPz6eu4zL2gusD2RD6FpdJNATshIKz/j5gIzD2sAUCCnHZwHaLtQKO5yVDWXzFJlhDJqE80tV1cAYnaK5TBG4buPd/ucbp+UiwG49UX/YCcIwZbqBqgKNjNtATlyjOr9Sx0QDdoa4EeBrgSh0dth2jrdoIW5c9LANmH31kE0OAIWIrNHV75pZ6TdH1hYZo2ZpWB9KxlSdMGMdpwz3HFDCJ0zk1ZtACcdsBZeSGyJngfS5VPKPCTFv6Lfq1nnAWULERdik96kj8U/rhhOxVqRFX7SvlgJD7NTQMgSlWkQ2pPacWweEf1hSTU0EqrCQzTkUh0jnQmLAA0p4htoMmeYiv0A3Zk7owGgv6b6Tif1j7XbyA7OqWwQZ810vuMzTLW43WQ/EfQLzftwMl2NlcZuYW5PVcFlQra05LyD/LlCbOWQSiZmPr+RbL1yQYNh+QNeT+mD6kDG+wrFwNIAeBHb93eknWkAbzcq3hbSdzdT3af1uMO0oNGxRKIuRx62J+l4zl5sQrmOlR6OsEOqc7hGFh1kLFCIZt9ct2Z6zoVOa+FWVoQj2Iy6OPTjHvyJdWSrj3dGUC15R2x32/jALValFbQb8lpjoNeFIFOLJnNusyTrj8EKJ18dByKkZcbeAG2ErBBIOCtOP6UDtRNiWJpy3qIsoSNyhtU3jR5Dc2o6JdpPwV0Sn3DIRz3YcDg/tOCEcd1Dq6yJ2OQsL0II9p9pctiZPvcINElzpBU1h7YbWziI8wQJYpT7IbfFKHX0IBgRl6tOp+hJWr/GSyMplfpI6eIrwhHgmhHCXzKWxRo4QiDyMFhAbV+60nlGnaAcJq7esMeMRvdDIWCRmlLRpX1fZj930CgZkQv2a4WVOKrJM+TYkkTcXWVxuWeiPaHTfsIqsroE9AWGnoae0JSu4qds/Bzd9oy/P1lZZt7xa/h3n04rr1rmT0Gctn42MkU4iDuJhEGW2xoCEyLhGI7xImGKvkIZZxfMJFCIOZSr2NthzLxdKFh2NbocpBK/S9wTpuUrlb/Z/RnkVZyQYc9IJQKePrLhLpFnhwvGGMNAu9dAIE33nQ3WayGCVT4oKbwIrU90Vdt9yFkbcKFsVPtnLWyBqnRiIJDa3MmTxbC3gdguI98gUOwvzkBbQe9lUnYf3fKNsMPVDS3LdD7znDDejkUwv0sPnw7MPNNDo405BD4GDK29tcIU1j3AOK82KB4O4d1W3yPqlGt2Z6Zo5+8z7jjtpwjEgLX01qUjuZC/mdjq1QoNqLYEqrzAgzhuSvscml1IuzM1gOQA3avrs+3VIZPUGv06tPsLMqxO8UuHNGK/VK/hYb9N+ia6UbbBf1QCJXtsX2iOMhUEngZ9c9mXyN6NHKOFxRx/agcSJBrhlDkouFsd7MYs7dmT3lW4Qb606L0ymUX91njGpGDmrd28Wr6GGlWmdE2GlSF6uSkq6/nCvGcX1EL/kdkyRW2zKFvL6WhE7WocvtbP/BFJwO5RjWyaMN/XJy+f8jpXRYW32l86yxB1LL51KxGMtZzPh5nNxE64a/DGWPrjF8hTV1doT80gj948sh3bSrWB/PGIv1v54jo6h61mWvng5OUZsnofLvILjPmnLhfVCx8aPcQC7rCHOi8WLYucHFRtCqSr27lV8AsEh4TItimKp6M6ixp/8BQkpBKuUpbjcOhBsRuOP/94gL2DqZx/QN6jgjLv5ft9ulD5gE1YhjmKtr46689kT/EcqLdGYlL2n1F27y6EuhjujfoWk4UoH9SZRd/vBVRfYHNPWAf4Ee8nsYfbRx3/2MGsEjc3Gvdcs0g+g0drhlbKyEFPXfBzd11j8d51P+HggQI/kY9AbB4F84Kd5xipLXerssFE9LVJ+gn7X7ei8ba/d49Ho4NeHMohK7ZmZwXtCIwojSIqj63SWf5NcuFTLuoRLW51Jb8g6DUIhpqXZLyjWJ8em6nj6698Vnk3ndauZWUzmpEyyMcjZYI/IByAoWztv5CQUrbld2s48+acSj8dD1JF8HmwVycIvkv2V2manzept+wr/CFMX8kaQNjlZ3U7d7dbitNeOyFzq262x60YzaxVzAWTtMxIcu3eGWnvzQXWvYiYmbmrWFnwsTXUzbznkkU0Wf71OAiKkymw2EZeiNBFnCgHRRraZJLabZAR2Z3taZgTqfMJWGD01dyf2yI/2N07M78XGuPpG03mZqKrl53mU35/zE4ThKoAVpLvVyn7c4rnL/cRYaE7tF9DKTP+vUcefi02GIJm7dKd2djQK8owzjdd/Ewd5Y+W6mecGJlVYwmZTTKe4sSMzCB5F3B84VfllzOdRCoExuTMmE87d5QS7FZ5W10G4WpGVX4W7VZ6vsxUvTaaSJBVlIywP6fgTYVJgH0Oi00YbWPWaCucf/4xjEJ/hurmrdk2ot6FohqEH9Ne9DMOICchL1XGWsuacuL7Ygh6AZtG9HUFxlH68T3tV+O3jAdIQ1OyWJhu5OY5Jmg8Oa5b0ZZxoAvYaNgsqTr9fmPxDXi8hTIgbE2i1Ad/1S6bTrL+te1tLWP9Nmxm83ihk/cZjQH6DAz2p0hOpmRn37hdTWl42ZqBbyRPBwcPSF+62DENLTMK+1i/jM0n1H0DYUB9uvbZOyn19h6M15Ga2BHV/wRcjNTB0ogZT9FX4u24bo69rbza89/JvYrEp+0qDiTKetSR9BC0JwOjOmEiKwlrkVlYlytLl0lYR7n/8p7cpRpOZI1VHwKS7fLfLTVMWZREpzThxq7vE0/F9VhS/pn5gqBtnNmno7nlnF5728VzD++CBoW02VuGEX27kPzjSdlHyv9UqNWJro/kAmtjnfLbPauB478PppTeCtXuNl9P5dDmfj0ZjgR+PphGI49F8uZzN5lPclhc88MuEW3tPkfLCDtf/CITe/c9iN3sSPWBio3MuafAPf4j2D3Hs1bpdwrcPksNih3Dh/0fKvV7CjU6zHH97YJU66ST+/2bFhf6Gc6PrrcUPmg3c/5aZfh3ipfeydte+8ShT+KbDdP8++kv22t3l+MH+0eS9P3vxr6HeKSn5gdqSP58t/5uQ7sm89tyG+Ic/KP4B3P/EIP/xX1b9b+A++fDrIsQXX3zxxRdffPHFF1988cUXX3zxxRdffPHFF1988cVb8T+K/ueWBd8CMwAAAABJRU5ErkJgg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black"/>
              </a:solidFill>
            </a:endParaRPr>
          </a:p>
        </p:txBody>
      </p:sp>
      <p:pic>
        <p:nvPicPr>
          <p:cNvPr id="8" name="Picture 2" descr="http://www.wpclipart.com/medical/symbols/medical_symbols_2/eye.png"/>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275944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marL="0" indent="0">
              <a:buNone/>
            </a:pPr>
            <a:r>
              <a:rPr lang="nl-NL" dirty="0" smtClean="0">
                <a:solidFill>
                  <a:schemeClr val="bg1"/>
                </a:solidFill>
              </a:rPr>
              <a:t>    1917: vrouwen mochten</a:t>
            </a:r>
          </a:p>
          <a:p>
            <a:pPr>
              <a:buNone/>
            </a:pPr>
            <a:r>
              <a:rPr lang="nl-NL" dirty="0">
                <a:solidFill>
                  <a:schemeClr val="bg1"/>
                </a:solidFill>
              </a:rPr>
              <a:t> </a:t>
            </a:r>
            <a:r>
              <a:rPr lang="nl-NL" dirty="0" smtClean="0">
                <a:solidFill>
                  <a:schemeClr val="bg1"/>
                </a:solidFill>
              </a:rPr>
              <a:t>   zichzelf verkiesbaar stellen, </a:t>
            </a:r>
          </a:p>
          <a:p>
            <a:pPr>
              <a:buNone/>
            </a:pPr>
            <a:r>
              <a:rPr lang="nl-NL" dirty="0">
                <a:solidFill>
                  <a:schemeClr val="bg1"/>
                </a:solidFill>
              </a:rPr>
              <a:t> </a:t>
            </a:r>
            <a:r>
              <a:rPr lang="nl-NL" dirty="0" smtClean="0">
                <a:solidFill>
                  <a:schemeClr val="bg1"/>
                </a:solidFill>
              </a:rPr>
              <a:t>   maar mochten zelf niet </a:t>
            </a:r>
          </a:p>
          <a:p>
            <a:pPr>
              <a:buNone/>
            </a:pPr>
            <a:r>
              <a:rPr lang="nl-NL" dirty="0">
                <a:solidFill>
                  <a:schemeClr val="bg1"/>
                </a:solidFill>
              </a:rPr>
              <a:t> </a:t>
            </a:r>
            <a:r>
              <a:rPr lang="nl-NL" dirty="0" smtClean="0">
                <a:solidFill>
                  <a:schemeClr val="bg1"/>
                </a:solidFill>
              </a:rPr>
              <a:t>   stemmen</a:t>
            </a:r>
          </a:p>
          <a:p>
            <a:endParaRPr lang="nl-NL" dirty="0">
              <a:solidFill>
                <a:schemeClr val="bg1"/>
              </a:solidFill>
            </a:endParaRPr>
          </a:p>
        </p:txBody>
      </p:sp>
      <p:pic>
        <p:nvPicPr>
          <p:cNvPr id="23556" name="Picture 4" descr="http://amnestynijmegen.antenna.nl/images/amnesty/suffragettes.jpg"/>
          <p:cNvPicPr>
            <a:picLocks noChangeAspect="1" noChangeArrowheads="1"/>
          </p:cNvPicPr>
          <p:nvPr/>
        </p:nvPicPr>
        <p:blipFill>
          <a:blip r:embed="rId2" cstate="print"/>
          <a:srcRect/>
          <a:stretch>
            <a:fillRect/>
          </a:stretch>
        </p:blipFill>
        <p:spPr bwMode="auto">
          <a:xfrm>
            <a:off x="7204281" y="-9642"/>
            <a:ext cx="3496048" cy="3933056"/>
          </a:xfrm>
          <a:prstGeom prst="rect">
            <a:avLst/>
          </a:prstGeom>
          <a:noFill/>
        </p:spPr>
      </p:pic>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22023283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dirty="0" smtClean="0">
                <a:solidFill>
                  <a:schemeClr val="bg1"/>
                </a:solidFill>
              </a:rPr>
              <a:t>1918: </a:t>
            </a:r>
            <a:r>
              <a:rPr lang="nl-NL" dirty="0" err="1" smtClean="0">
                <a:solidFill>
                  <a:schemeClr val="bg1"/>
                </a:solidFill>
              </a:rPr>
              <a:t>Suze</a:t>
            </a:r>
            <a:r>
              <a:rPr lang="nl-NL" dirty="0" smtClean="0">
                <a:solidFill>
                  <a:schemeClr val="bg1"/>
                </a:solidFill>
              </a:rPr>
              <a:t> </a:t>
            </a:r>
            <a:r>
              <a:rPr lang="nl-NL" dirty="0" err="1" smtClean="0">
                <a:solidFill>
                  <a:schemeClr val="bg1"/>
                </a:solidFill>
              </a:rPr>
              <a:t>Groeneweg</a:t>
            </a:r>
            <a:r>
              <a:rPr lang="nl-NL" dirty="0" smtClean="0">
                <a:solidFill>
                  <a:schemeClr val="bg1"/>
                </a:solidFill>
              </a:rPr>
              <a:t> eerste</a:t>
            </a:r>
          </a:p>
          <a:p>
            <a:pPr>
              <a:buNone/>
            </a:pPr>
            <a:r>
              <a:rPr lang="nl-NL" dirty="0" smtClean="0">
                <a:solidFill>
                  <a:schemeClr val="bg1"/>
                </a:solidFill>
              </a:rPr>
              <a:t>    vrouw in Tweede Kamer</a:t>
            </a:r>
          </a:p>
          <a:p>
            <a:pPr>
              <a:buNone/>
            </a:pPr>
            <a:endParaRPr lang="nl-NL" dirty="0" smtClean="0">
              <a:solidFill>
                <a:schemeClr val="bg1"/>
              </a:solidFill>
            </a:endParaRPr>
          </a:p>
          <a:p>
            <a:r>
              <a:rPr lang="nl-NL" b="1" dirty="0" err="1" smtClean="0">
                <a:solidFill>
                  <a:schemeClr val="bg1"/>
                </a:solidFill>
              </a:rPr>
              <a:t>Suze</a:t>
            </a:r>
            <a:r>
              <a:rPr lang="nl-NL" b="1" dirty="0" smtClean="0">
                <a:solidFill>
                  <a:schemeClr val="bg1"/>
                </a:solidFill>
              </a:rPr>
              <a:t> </a:t>
            </a:r>
            <a:r>
              <a:rPr lang="nl-NL" b="1" dirty="0" err="1" smtClean="0">
                <a:solidFill>
                  <a:schemeClr val="bg1"/>
                </a:solidFill>
              </a:rPr>
              <a:t>Groeneweg</a:t>
            </a:r>
            <a:endParaRPr lang="nl-NL" b="1" dirty="0" smtClean="0">
              <a:solidFill>
                <a:schemeClr val="bg1"/>
              </a:solidFill>
            </a:endParaRPr>
          </a:p>
          <a:p>
            <a:pPr>
              <a:buNone/>
            </a:pPr>
            <a:r>
              <a:rPr lang="nl-NL" dirty="0" smtClean="0">
                <a:solidFill>
                  <a:schemeClr val="bg1"/>
                </a:solidFill>
              </a:rPr>
              <a:t>   Geboren: 4 maart 1875</a:t>
            </a:r>
          </a:p>
          <a:p>
            <a:pPr>
              <a:buNone/>
            </a:pPr>
            <a:r>
              <a:rPr lang="nl-NL" dirty="0" smtClean="0">
                <a:solidFill>
                  <a:schemeClr val="bg1"/>
                </a:solidFill>
              </a:rPr>
              <a:t>   Overleden</a:t>
            </a:r>
            <a:r>
              <a:rPr lang="nl-NL" b="1" dirty="0" smtClean="0">
                <a:solidFill>
                  <a:schemeClr val="bg1"/>
                </a:solidFill>
              </a:rPr>
              <a:t>: </a:t>
            </a:r>
            <a:r>
              <a:rPr lang="nl-NL" dirty="0" smtClean="0">
                <a:solidFill>
                  <a:schemeClr val="bg1"/>
                </a:solidFill>
              </a:rPr>
              <a:t>19 oktober 1940</a:t>
            </a:r>
          </a:p>
        </p:txBody>
      </p:sp>
      <p:pic>
        <p:nvPicPr>
          <p:cNvPr id="4" name="Picture 2" descr="http://www.wpclipart.com/medical/symbols/medical_symbols_2/eye.png"/>
          <p:cNvPicPr>
            <a:picLocks noChangeAspect="1" noChangeArrowheads="1"/>
          </p:cNvPicPr>
          <p:nvPr/>
        </p:nvPicPr>
        <p:blipFill>
          <a:blip r:embed="rId2"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Groeneweg, Suze - SFA001012693.jpg"/>
          <p:cNvPicPr>
            <a:picLocks noChangeAspect="1" noChangeArrowheads="1"/>
          </p:cNvPicPr>
          <p:nvPr/>
        </p:nvPicPr>
        <p:blipFill>
          <a:blip r:embed="rId3" cstate="print"/>
          <a:srcRect/>
          <a:stretch>
            <a:fillRect/>
          </a:stretch>
        </p:blipFill>
        <p:spPr bwMode="auto">
          <a:xfrm>
            <a:off x="8112224" y="-27384"/>
            <a:ext cx="2533650" cy="4010026"/>
          </a:xfrm>
          <a:prstGeom prst="rect">
            <a:avLst/>
          </a:prstGeom>
          <a:noFill/>
        </p:spPr>
      </p:pic>
    </p:spTree>
    <p:extLst>
      <p:ext uri="{BB962C8B-B14F-4D97-AF65-F5344CB8AC3E}">
        <p14:creationId xmlns:p14="http://schemas.microsoft.com/office/powerpoint/2010/main" val="15316918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smtClean="0">
                <a:solidFill>
                  <a:schemeClr val="bg1"/>
                </a:solidFill>
              </a:rPr>
              <a:t>1919: vrouwen mochten zichzelf verkiesbaar    stellen en zelf ook stemmen.</a:t>
            </a:r>
          </a:p>
          <a:p>
            <a:pPr marL="0" indent="0">
              <a:buNone/>
            </a:pPr>
            <a:endParaRPr lang="nl-NL"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329" y="5229200"/>
            <a:ext cx="1364535" cy="1268760"/>
          </a:xfrm>
          <a:prstGeom prst="rect">
            <a:avLst/>
          </a:prstGeom>
        </p:spPr>
      </p:pic>
    </p:spTree>
    <p:extLst>
      <p:ext uri="{BB962C8B-B14F-4D97-AF65-F5344CB8AC3E}">
        <p14:creationId xmlns:p14="http://schemas.microsoft.com/office/powerpoint/2010/main" val="30751238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4000" y="548680"/>
            <a:ext cx="8229600" cy="1143000"/>
          </a:xfrm>
        </p:spPr>
        <p:txBody>
          <a:bodyPr/>
          <a:lstStyle/>
          <a:p>
            <a:r>
              <a:rPr lang="nl-NL" dirty="0" smtClean="0"/>
              <a:t> </a:t>
            </a:r>
            <a:endParaRPr lang="nl-NL" dirty="0"/>
          </a:p>
        </p:txBody>
      </p:sp>
      <p:pic>
        <p:nvPicPr>
          <p:cNvPr id="1026" name="Picture 2" descr="http://opeenrijtje.com/wp-content/uploads/2013/08/Moeder-met-baby-en-laptop.jpg"/>
          <p:cNvPicPr>
            <a:picLocks noChangeAspect="1" noChangeArrowheads="1"/>
          </p:cNvPicPr>
          <p:nvPr/>
        </p:nvPicPr>
        <p:blipFill>
          <a:blip r:embed="rId3" cstate="print"/>
          <a:srcRect l="11060" t="6251" r="15667"/>
          <a:stretch>
            <a:fillRect/>
          </a:stretch>
        </p:blipFill>
        <p:spPr bwMode="auto">
          <a:xfrm>
            <a:off x="5447928" y="1412776"/>
            <a:ext cx="5220072" cy="4968552"/>
          </a:xfrm>
          <a:prstGeom prst="rect">
            <a:avLst/>
          </a:prstGeom>
          <a:noFill/>
        </p:spPr>
      </p:pic>
      <p:pic>
        <p:nvPicPr>
          <p:cNvPr id="1028" name="Picture 4" descr="http://plzcdn.com/resize/500-500/upload/fc3dee15d074d783730c00430d839765aW1hZ2VzICgyKS5qcGc=.jpg"/>
          <p:cNvPicPr>
            <a:picLocks noChangeAspect="1" noChangeArrowheads="1"/>
          </p:cNvPicPr>
          <p:nvPr/>
        </p:nvPicPr>
        <p:blipFill>
          <a:blip r:embed="rId4" cstate="print"/>
          <a:srcRect/>
          <a:stretch>
            <a:fillRect/>
          </a:stretch>
        </p:blipFill>
        <p:spPr bwMode="auto">
          <a:xfrm>
            <a:off x="1524000" y="1412777"/>
            <a:ext cx="3923928" cy="4988715"/>
          </a:xfrm>
          <a:prstGeom prst="rect">
            <a:avLst/>
          </a:prstGeom>
          <a:noFill/>
        </p:spPr>
      </p:pic>
      <p:sp>
        <p:nvSpPr>
          <p:cNvPr id="3" name="Tijdelijke aanduiding voor inhoud 2"/>
          <p:cNvSpPr>
            <a:spLocks noGrp="1"/>
          </p:cNvSpPr>
          <p:nvPr>
            <p:ph idx="1"/>
          </p:nvPr>
        </p:nvSpPr>
        <p:spPr>
          <a:xfrm>
            <a:off x="1524000" y="836713"/>
            <a:ext cx="8229600" cy="4525963"/>
          </a:xfrm>
        </p:spPr>
        <p:txBody>
          <a:bodyPr/>
          <a:lstStyle/>
          <a:p>
            <a:pPr>
              <a:buNone/>
            </a:pPr>
            <a:r>
              <a:rPr lang="nl-NL" dirty="0" smtClean="0">
                <a:solidFill>
                  <a:schemeClr val="bg1"/>
                </a:solidFill>
              </a:rPr>
              <a:t>         Vroeger :				nu:</a:t>
            </a:r>
            <a:endParaRPr lang="nl-NL" dirty="0">
              <a:solidFill>
                <a:schemeClr val="bg1"/>
              </a:solidFill>
            </a:endParaRPr>
          </a:p>
        </p:txBody>
      </p:sp>
      <p:cxnSp>
        <p:nvCxnSpPr>
          <p:cNvPr id="7" name="Rechte verbindingslijn 6"/>
          <p:cNvCxnSpPr/>
          <p:nvPr/>
        </p:nvCxnSpPr>
        <p:spPr>
          <a:xfrm>
            <a:off x="5447928" y="2348880"/>
            <a:ext cx="0" cy="4509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hoek 9"/>
          <p:cNvSpPr/>
          <p:nvPr/>
        </p:nvSpPr>
        <p:spPr>
          <a:xfrm>
            <a:off x="5447928" y="5805264"/>
            <a:ext cx="5220072"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
        <p:nvSpPr>
          <p:cNvPr id="11" name="Rechthoek 10"/>
          <p:cNvSpPr/>
          <p:nvPr/>
        </p:nvSpPr>
        <p:spPr>
          <a:xfrm>
            <a:off x="1524000" y="6381328"/>
            <a:ext cx="3995936" cy="47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cxnSp>
        <p:nvCxnSpPr>
          <p:cNvPr id="17" name="Rechte verbindingslijn 16"/>
          <p:cNvCxnSpPr/>
          <p:nvPr/>
        </p:nvCxnSpPr>
        <p:spPr>
          <a:xfrm>
            <a:off x="5447928" y="1484784"/>
            <a:ext cx="0" cy="5373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1524000" y="141277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 descr="http://www.wpclipart.com/medical/symbols/medical_symbols_2/eye.png"/>
          <p:cNvPicPr>
            <a:picLocks noChangeAspect="1" noChangeArrowheads="1"/>
          </p:cNvPicPr>
          <p:nvPr/>
        </p:nvPicPr>
        <p:blipFill>
          <a:blip r:embed="rId5"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18626" y="5877272"/>
            <a:ext cx="1161342" cy="638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7083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218344" y="0"/>
            <a:ext cx="6408712" cy="430887"/>
          </a:xfrm>
          <a:prstGeom prst="rect">
            <a:avLst/>
          </a:prstGeom>
          <a:noFill/>
        </p:spPr>
        <p:txBody>
          <a:bodyPr wrap="square" rtlCol="0">
            <a:spAutoFit/>
          </a:bodyPr>
          <a:lstStyle/>
          <a:p>
            <a:pPr algn="ctr"/>
            <a:r>
              <a:rPr lang="nl-NL" sz="2200" dirty="0" smtClean="0">
                <a:solidFill>
                  <a:schemeClr val="bg1"/>
                </a:solidFill>
              </a:rPr>
              <a:t>Belangrijke data</a:t>
            </a:r>
            <a:endParaRPr lang="nl-NL" sz="2200" u="sng" dirty="0">
              <a:solidFill>
                <a:schemeClr val="bg1"/>
              </a:solidFill>
            </a:endParaRPr>
          </a:p>
        </p:txBody>
      </p:sp>
      <p:sp>
        <p:nvSpPr>
          <p:cNvPr id="3" name="Rechthoek 2"/>
          <p:cNvSpPr/>
          <p:nvPr/>
        </p:nvSpPr>
        <p:spPr>
          <a:xfrm>
            <a:off x="4085230" y="1789584"/>
            <a:ext cx="6096000" cy="2308324"/>
          </a:xfrm>
          <a:prstGeom prst="rect">
            <a:avLst/>
          </a:prstGeom>
        </p:spPr>
        <p:txBody>
          <a:bodyPr>
            <a:spAutoFit/>
          </a:bodyPr>
          <a:lstStyle/>
          <a:p>
            <a:endParaRPr lang="nl-NL" dirty="0" smtClean="0">
              <a:solidFill>
                <a:schemeClr val="bg1"/>
              </a:solidFill>
            </a:endParaRPr>
          </a:p>
          <a:p>
            <a:r>
              <a:rPr lang="nl-NL" dirty="0" smtClean="0">
                <a:solidFill>
                  <a:schemeClr val="bg1"/>
                </a:solidFill>
              </a:rPr>
              <a:t>12 mei: S.O</a:t>
            </a:r>
            <a:r>
              <a:rPr lang="nl-NL" dirty="0">
                <a:solidFill>
                  <a:schemeClr val="bg1"/>
                </a:solidFill>
              </a:rPr>
              <a:t>.: p. 6 – </a:t>
            </a:r>
            <a:r>
              <a:rPr lang="nl-NL" dirty="0" smtClean="0">
                <a:solidFill>
                  <a:schemeClr val="bg1"/>
                </a:solidFill>
              </a:rPr>
              <a:t>8 van </a:t>
            </a:r>
            <a:r>
              <a:rPr lang="nl-NL" dirty="0" err="1" smtClean="0">
                <a:solidFill>
                  <a:schemeClr val="bg1"/>
                </a:solidFill>
              </a:rPr>
              <a:t>hfdst</a:t>
            </a:r>
            <a:r>
              <a:rPr lang="nl-NL" dirty="0" smtClean="0">
                <a:solidFill>
                  <a:schemeClr val="bg1"/>
                </a:solidFill>
              </a:rPr>
              <a:t> 4</a:t>
            </a:r>
          </a:p>
          <a:p>
            <a:endParaRPr lang="nl-NL" dirty="0">
              <a:solidFill>
                <a:schemeClr val="bg1"/>
              </a:solidFill>
            </a:endParaRPr>
          </a:p>
          <a:p>
            <a:r>
              <a:rPr lang="nl-NL" dirty="0">
                <a:solidFill>
                  <a:schemeClr val="bg1"/>
                </a:solidFill>
              </a:rPr>
              <a:t>14 mei en 19 </a:t>
            </a:r>
            <a:r>
              <a:rPr lang="nl-NL" dirty="0" smtClean="0">
                <a:solidFill>
                  <a:schemeClr val="bg1"/>
                </a:solidFill>
              </a:rPr>
              <a:t>mei: Inleiding </a:t>
            </a:r>
            <a:r>
              <a:rPr lang="nl-NL" dirty="0">
                <a:solidFill>
                  <a:schemeClr val="bg1"/>
                </a:solidFill>
              </a:rPr>
              <a:t>(door </a:t>
            </a:r>
            <a:r>
              <a:rPr lang="nl-NL" dirty="0" err="1">
                <a:solidFill>
                  <a:schemeClr val="bg1"/>
                </a:solidFill>
              </a:rPr>
              <a:t>klo</a:t>
            </a:r>
            <a:r>
              <a:rPr lang="nl-NL" dirty="0">
                <a:solidFill>
                  <a:schemeClr val="bg1"/>
                </a:solidFill>
              </a:rPr>
              <a:t>)	</a:t>
            </a:r>
          </a:p>
          <a:p>
            <a:endParaRPr lang="nl-NL" dirty="0">
              <a:solidFill>
                <a:schemeClr val="bg1"/>
              </a:solidFill>
            </a:endParaRPr>
          </a:p>
          <a:p>
            <a:r>
              <a:rPr lang="nl-NL" dirty="0">
                <a:solidFill>
                  <a:schemeClr val="bg1"/>
                </a:solidFill>
              </a:rPr>
              <a:t>21 </a:t>
            </a:r>
            <a:r>
              <a:rPr lang="nl-NL" dirty="0" smtClean="0">
                <a:solidFill>
                  <a:schemeClr val="bg1"/>
                </a:solidFill>
              </a:rPr>
              <a:t>mei: Les </a:t>
            </a:r>
            <a:r>
              <a:rPr lang="nl-NL" dirty="0">
                <a:solidFill>
                  <a:schemeClr val="bg1"/>
                </a:solidFill>
              </a:rPr>
              <a:t>voor de laatste puntje </a:t>
            </a:r>
            <a:r>
              <a:rPr lang="nl-NL" dirty="0" smtClean="0">
                <a:solidFill>
                  <a:schemeClr val="bg1"/>
                </a:solidFill>
              </a:rPr>
              <a:t>op </a:t>
            </a:r>
            <a:r>
              <a:rPr lang="nl-NL" dirty="0">
                <a:solidFill>
                  <a:schemeClr val="bg1"/>
                </a:solidFill>
              </a:rPr>
              <a:t>de </a:t>
            </a:r>
            <a:r>
              <a:rPr lang="nl-NL" dirty="0" smtClean="0">
                <a:solidFill>
                  <a:schemeClr val="bg1"/>
                </a:solidFill>
              </a:rPr>
              <a:t>i</a:t>
            </a:r>
          </a:p>
          <a:p>
            <a:endParaRPr lang="nl-NL" dirty="0">
              <a:solidFill>
                <a:schemeClr val="bg1"/>
              </a:solidFill>
            </a:endParaRPr>
          </a:p>
          <a:p>
            <a:r>
              <a:rPr lang="nl-NL" dirty="0">
                <a:solidFill>
                  <a:schemeClr val="bg1"/>
                </a:solidFill>
              </a:rPr>
              <a:t>2 </a:t>
            </a:r>
            <a:r>
              <a:rPr lang="nl-NL" dirty="0" smtClean="0">
                <a:solidFill>
                  <a:schemeClr val="bg1"/>
                </a:solidFill>
              </a:rPr>
              <a:t>juli: PW </a:t>
            </a:r>
            <a:r>
              <a:rPr lang="nl-NL" dirty="0" err="1">
                <a:solidFill>
                  <a:schemeClr val="bg1"/>
                </a:solidFill>
              </a:rPr>
              <a:t>hfdstk</a:t>
            </a:r>
            <a:r>
              <a:rPr lang="nl-NL" dirty="0">
                <a:solidFill>
                  <a:schemeClr val="bg1"/>
                </a:solidFill>
              </a:rPr>
              <a:t> 3	</a:t>
            </a:r>
          </a:p>
        </p:txBody>
      </p:sp>
    </p:spTree>
    <p:extLst>
      <p:ext uri="{BB962C8B-B14F-4D97-AF65-F5344CB8AC3E}">
        <p14:creationId xmlns:p14="http://schemas.microsoft.com/office/powerpoint/2010/main" val="5714222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911424" y="1844825"/>
            <a:ext cx="10363200" cy="1470025"/>
          </a:xfrm>
        </p:spPr>
        <p:txBody>
          <a:bodyPr>
            <a:noAutofit/>
          </a:bodyPr>
          <a:lstStyle/>
          <a:p>
            <a:r>
              <a:rPr lang="nl-NL" sz="9600" dirty="0">
                <a:latin typeface="Bernard MT Condensed" pitchFamily="18" charset="0"/>
              </a:rPr>
              <a:t>§12: Imperialisme</a:t>
            </a:r>
            <a:endParaRPr lang="nl-NL" sz="9600" dirty="0">
              <a:latin typeface="Bernard MT Condensed" pitchFamily="18" charset="0"/>
            </a:endParaRPr>
          </a:p>
        </p:txBody>
      </p:sp>
      <p:sp>
        <p:nvSpPr>
          <p:cNvPr id="3" name="Ondertitel 2"/>
          <p:cNvSpPr>
            <a:spLocks noGrp="1"/>
          </p:cNvSpPr>
          <p:nvPr>
            <p:ph type="subTitle" idx="1"/>
          </p:nvPr>
        </p:nvSpPr>
        <p:spPr>
          <a:xfrm>
            <a:off x="6960096" y="5589240"/>
            <a:ext cx="8534400" cy="1126976"/>
          </a:xfrm>
        </p:spPr>
        <p:txBody>
          <a:bodyPr>
            <a:normAutofit fontScale="92500" lnSpcReduction="20000"/>
          </a:bodyPr>
          <a:lstStyle/>
          <a:p>
            <a:r>
              <a:rPr lang="nl-NL" sz="2400" dirty="0"/>
              <a:t>Thom Kuijpers</a:t>
            </a:r>
          </a:p>
          <a:p>
            <a:r>
              <a:rPr lang="nl-NL" sz="2400" dirty="0"/>
              <a:t>Tijn Smits</a:t>
            </a:r>
          </a:p>
          <a:p>
            <a:r>
              <a:rPr lang="nl-NL" sz="2400" dirty="0"/>
              <a:t>Dennis Rovers</a:t>
            </a:r>
            <a:endParaRPr lang="nl-NL" sz="2400" dirty="0"/>
          </a:p>
        </p:txBody>
      </p:sp>
      <p:pic>
        <p:nvPicPr>
          <p:cNvPr id="1026" name="Picture 2" descr="http://www.christipedia.nl/@api/deki/files/887/=Wereld_Kolonies-Handelsroutes_1910_Cambridge_1921.jpg"/>
          <p:cNvPicPr>
            <a:picLocks noChangeAspect="1" noChangeArrowheads="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21399519">
            <a:off x="710667" y="3708405"/>
            <a:ext cx="4709460" cy="27361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5117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1.bp.blogspot.com/_YgC4RXKbjBQ/TSIWryTFWzI/AAAAAAAAAnI/ZzER5efwBYE/s1600/heidelber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505" y="932723"/>
            <a:ext cx="3021048" cy="5925277"/>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inhoud 2"/>
          <p:cNvSpPr>
            <a:spLocks noGrp="1"/>
          </p:cNvSpPr>
          <p:nvPr>
            <p:ph idx="1"/>
          </p:nvPr>
        </p:nvSpPr>
        <p:spPr>
          <a:xfrm>
            <a:off x="2927648" y="836712"/>
            <a:ext cx="8640960" cy="5088565"/>
          </a:xfrm>
        </p:spPr>
        <p:txBody>
          <a:bodyPr>
            <a:normAutofit/>
          </a:bodyPr>
          <a:lstStyle/>
          <a:p>
            <a:pPr marL="0" indent="0">
              <a:buNone/>
            </a:pPr>
            <a:r>
              <a:rPr lang="nl-NL" sz="2667" dirty="0"/>
              <a:t>In de 19</a:t>
            </a:r>
            <a:r>
              <a:rPr lang="nl-NL" sz="2667" baseline="30000" dirty="0"/>
              <a:t>e</a:t>
            </a:r>
            <a:r>
              <a:rPr lang="nl-NL" sz="2667" dirty="0"/>
              <a:t> eeuw wilden veel landen in de wereld meer macht. Daarvoor moesten ze andere landen ontdekken en daar kolonies stichten, dat heet koloniseren. </a:t>
            </a:r>
            <a:r>
              <a:rPr lang="nl-NL" sz="2667" u="sng" dirty="0"/>
              <a:t>Imperialisme </a:t>
            </a:r>
            <a:r>
              <a:rPr lang="nl-NL" sz="2667" dirty="0"/>
              <a:t>is eigenlijk: als een land d.m.v. kolonisatie meer macht wil krijgen in de wereld.</a:t>
            </a:r>
          </a:p>
          <a:p>
            <a:pPr marL="0" indent="0">
              <a:buNone/>
            </a:pPr>
            <a:endParaRPr lang="nl-NL" sz="2667" dirty="0"/>
          </a:p>
          <a:p>
            <a:pPr marL="0" indent="0">
              <a:buNone/>
            </a:pPr>
            <a:endParaRPr lang="nl-NL" sz="2667" dirty="0"/>
          </a:p>
          <a:p>
            <a:pPr marL="0" indent="0">
              <a:buNone/>
            </a:pPr>
            <a:endParaRPr lang="nl-NL" sz="2667" dirty="0"/>
          </a:p>
          <a:p>
            <a:pPr marL="0" indent="0">
              <a:buNone/>
            </a:pPr>
            <a:endParaRPr lang="nl-NL" sz="2667" dirty="0"/>
          </a:p>
          <a:p>
            <a:pPr marL="0" indent="0">
              <a:buNone/>
            </a:pPr>
            <a:r>
              <a:rPr lang="nl-NL" sz="2667" dirty="0"/>
              <a:t>Veel landen zoals Engeland, Spanje en Nederland gingen aan imperialisme doen.</a:t>
            </a:r>
            <a:endParaRPr lang="nl-NL" sz="2667"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1" y="3214142"/>
            <a:ext cx="1300508" cy="1362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04146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latin typeface="Bernard MT Condensed" pitchFamily="18" charset="0"/>
              </a:rPr>
              <a:t>De naam:</a:t>
            </a:r>
            <a:endParaRPr lang="nl-NL" dirty="0">
              <a:latin typeface="Bernard MT Condensed" pitchFamily="18" charset="0"/>
            </a:endParaRPr>
          </a:p>
        </p:txBody>
      </p:sp>
      <p:sp>
        <p:nvSpPr>
          <p:cNvPr id="3" name="Tijdelijke aanduiding voor inhoud 2"/>
          <p:cNvSpPr>
            <a:spLocks noGrp="1"/>
          </p:cNvSpPr>
          <p:nvPr>
            <p:ph idx="1"/>
          </p:nvPr>
        </p:nvSpPr>
        <p:spPr/>
        <p:txBody>
          <a:bodyPr>
            <a:normAutofit/>
          </a:bodyPr>
          <a:lstStyle/>
          <a:p>
            <a:r>
              <a:rPr lang="nl-NL" sz="2667" dirty="0"/>
              <a:t>De naam imperialisme komt van imperium, </a:t>
            </a:r>
            <a:br>
              <a:rPr lang="nl-NL" sz="2667" dirty="0"/>
            </a:br>
            <a:r>
              <a:rPr lang="nl-NL" sz="2667" dirty="0"/>
              <a:t>wat groot, machtig rijk betekent. isme betekent o.a. een verschijnsel,</a:t>
            </a:r>
            <a:br>
              <a:rPr lang="nl-NL" sz="2667" dirty="0"/>
            </a:br>
            <a:r>
              <a:rPr lang="nl-NL" sz="2667" dirty="0"/>
              <a:t>dus imperialisme betekent het verschijnsel dat landen een groot en machtig rijk </a:t>
            </a:r>
            <a:r>
              <a:rPr lang="nl-NL" sz="2667"/>
              <a:t>willen stichten.</a:t>
            </a:r>
            <a:endParaRPr lang="nl-NL" sz="2667" dirty="0"/>
          </a:p>
        </p:txBody>
      </p:sp>
    </p:spTree>
    <p:extLst>
      <p:ext uri="{BB962C8B-B14F-4D97-AF65-F5344CB8AC3E}">
        <p14:creationId xmlns:p14="http://schemas.microsoft.com/office/powerpoint/2010/main" val="38699652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latin typeface="Bernard MT Condensed" pitchFamily="18" charset="0"/>
            </a:endParaRPr>
          </a:p>
        </p:txBody>
      </p:sp>
      <p:pic>
        <p:nvPicPr>
          <p:cNvPr id="4" name="Picture 4" descr="http://www.worldmapsonline.com/images/Cram/History/colonialempires1763.jpg"/>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3763"/>
          <a:stretch/>
        </p:blipFill>
        <p:spPr bwMode="auto">
          <a:xfrm>
            <a:off x="1066505" y="307588"/>
            <a:ext cx="8555011" cy="58619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0415" y="5261614"/>
            <a:ext cx="2076095" cy="1024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74470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15413" y="694497"/>
            <a:ext cx="10972800" cy="4525963"/>
          </a:xfrm>
        </p:spPr>
        <p:txBody>
          <a:bodyPr>
            <a:normAutofit/>
          </a:bodyPr>
          <a:lstStyle/>
          <a:p>
            <a:pPr marL="0" indent="0">
              <a:buNone/>
            </a:pPr>
            <a:r>
              <a:rPr lang="nl-NL" sz="2667" dirty="0"/>
              <a:t>4 Belangrijke redenen voor het imperialisme:</a:t>
            </a:r>
          </a:p>
          <a:p>
            <a:pPr marL="0" indent="0">
              <a:buNone/>
            </a:pPr>
            <a:r>
              <a:rPr lang="nl-NL" sz="2667" dirty="0"/>
              <a:t>         1. zoeken naar grondstoffen</a:t>
            </a:r>
          </a:p>
          <a:p>
            <a:pPr marL="0" indent="0">
              <a:buNone/>
            </a:pPr>
            <a:r>
              <a:rPr lang="nl-NL" sz="2667" dirty="0"/>
              <a:t> </a:t>
            </a:r>
            <a:r>
              <a:rPr lang="nl-NL" sz="2667" dirty="0"/>
              <a:t>        2. zoeken naar gebieden voor verkoop producten</a:t>
            </a:r>
          </a:p>
          <a:p>
            <a:pPr marL="0" indent="0">
              <a:buNone/>
            </a:pPr>
            <a:r>
              <a:rPr lang="nl-NL" sz="2667" dirty="0"/>
              <a:t> </a:t>
            </a:r>
            <a:r>
              <a:rPr lang="nl-NL" sz="2667" dirty="0"/>
              <a:t>        3. vooruitgang brengen in </a:t>
            </a:r>
          </a:p>
          <a:p>
            <a:pPr marL="0" indent="0">
              <a:buNone/>
            </a:pPr>
            <a:r>
              <a:rPr lang="nl-NL" sz="2667" dirty="0"/>
              <a:t> </a:t>
            </a:r>
            <a:r>
              <a:rPr lang="nl-NL" sz="2667" dirty="0"/>
              <a:t>        4. </a:t>
            </a:r>
            <a:r>
              <a:rPr lang="nl-NL" sz="2667" b="1" dirty="0"/>
              <a:t>voor macht</a:t>
            </a:r>
            <a:r>
              <a:rPr lang="nl-NL" sz="2667" dirty="0"/>
              <a:t> </a:t>
            </a:r>
            <a:endParaRPr lang="nl-NL" sz="2667" dirty="0"/>
          </a:p>
          <a:p>
            <a:pPr marL="0" indent="0">
              <a:buNone/>
            </a:pPr>
            <a:endParaRPr lang="nl-NL" sz="2667" dirty="0"/>
          </a:p>
          <a:p>
            <a:pPr marL="0" indent="0">
              <a:buNone/>
            </a:pPr>
            <a:endParaRPr lang="nl-NL" sz="2667" dirty="0"/>
          </a:p>
          <a:p>
            <a:pPr marL="0" indent="0">
              <a:buNone/>
            </a:pPr>
            <a:endParaRPr lang="nl-NL" sz="2667" dirty="0"/>
          </a:p>
          <a:p>
            <a:pPr marL="0" indent="0">
              <a:buNone/>
            </a:pPr>
            <a:endParaRPr lang="nl-NL" sz="2667" dirty="0"/>
          </a:p>
        </p:txBody>
      </p:sp>
      <p:pic>
        <p:nvPicPr>
          <p:cNvPr id="2050" name="Picture 2" descr="http://chnm.gmu.edu/wwh/lessons/lesson8/images/sources/englandsgreatn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3478455"/>
            <a:ext cx="4128459" cy="31494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peterandsharda.com/wp-includes/js/cotton-plantation-i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085" y="2372883"/>
            <a:ext cx="4992555" cy="31785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3925" y="3468751"/>
            <a:ext cx="1066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75409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267" dirty="0">
                <a:latin typeface="Bernard MT Condensed" pitchFamily="18" charset="0"/>
              </a:rPr>
              <a:t>Zoektocht naar grondstoffen</a:t>
            </a:r>
            <a:endParaRPr lang="nl-NL" sz="4267" dirty="0">
              <a:latin typeface="Bernard MT Condensed" pitchFamily="18" charset="0"/>
            </a:endParaRPr>
          </a:p>
        </p:txBody>
      </p:sp>
      <p:sp>
        <p:nvSpPr>
          <p:cNvPr id="3" name="Tijdelijke aanduiding voor inhoud 2"/>
          <p:cNvSpPr>
            <a:spLocks noGrp="1"/>
          </p:cNvSpPr>
          <p:nvPr>
            <p:ph idx="1"/>
          </p:nvPr>
        </p:nvSpPr>
        <p:spPr>
          <a:xfrm>
            <a:off x="6480043" y="1988840"/>
            <a:ext cx="5613271" cy="4525963"/>
          </a:xfrm>
        </p:spPr>
        <p:txBody>
          <a:bodyPr>
            <a:normAutofit/>
          </a:bodyPr>
          <a:lstStyle/>
          <a:p>
            <a:pPr marL="0" indent="0">
              <a:buNone/>
            </a:pPr>
            <a:r>
              <a:rPr lang="nl-NL" sz="2667" dirty="0"/>
              <a:t>Voor de industrie waren niet alleen arbeiders nodig, ook veel grondstoffen. Als een grondstof niet te vinden was in een land, gingen ze naar de kolonies om ze daar te halen.</a:t>
            </a:r>
            <a:endParaRPr lang="nl-NL" sz="2667" dirty="0"/>
          </a:p>
        </p:txBody>
      </p:sp>
      <p:pic>
        <p:nvPicPr>
          <p:cNvPr id="4098" name="Picture 2" descr="http://www.latinamericanstudies.org/slavery/slavery-18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6819"/>
            <a:ext cx="6329451" cy="36821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2277" y="5157192"/>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8998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z="4267" dirty="0">
                <a:latin typeface="Bernard MT Condensed" pitchFamily="18" charset="0"/>
              </a:rPr>
              <a:t>Zoeken naar gebieden voor verkoop</a:t>
            </a:r>
            <a:br>
              <a:rPr lang="nl-NL" sz="4267" dirty="0">
                <a:latin typeface="Bernard MT Condensed" pitchFamily="18" charset="0"/>
              </a:rPr>
            </a:br>
            <a:r>
              <a:rPr lang="nl-NL" sz="4267" dirty="0">
                <a:latin typeface="Bernard MT Condensed" pitchFamily="18" charset="0"/>
              </a:rPr>
              <a:t>(afzetgebieden)</a:t>
            </a:r>
            <a:endParaRPr lang="nl-NL" sz="4267" dirty="0">
              <a:latin typeface="Bernard MT Condensed" pitchFamily="18" charset="0"/>
            </a:endParaRPr>
          </a:p>
        </p:txBody>
      </p:sp>
      <p:sp>
        <p:nvSpPr>
          <p:cNvPr id="3" name="Tijdelijke aanduiding voor inhoud 2"/>
          <p:cNvSpPr>
            <a:spLocks noGrp="1"/>
          </p:cNvSpPr>
          <p:nvPr>
            <p:ph idx="1"/>
          </p:nvPr>
        </p:nvSpPr>
        <p:spPr/>
        <p:txBody>
          <a:bodyPr>
            <a:normAutofit/>
          </a:bodyPr>
          <a:lstStyle/>
          <a:p>
            <a:pPr marL="0" indent="0">
              <a:buNone/>
            </a:pPr>
            <a:r>
              <a:rPr lang="nl-NL" sz="2667" dirty="0"/>
              <a:t>Doordat fabrieken te veel maakten voor de verkoop in Europa, gingen de kolonisten buiten Europa op zoek naar gebieden om spullen te verkopen: afzetgebieden.</a:t>
            </a:r>
            <a:endParaRPr lang="nl-NL" sz="2667" dirty="0"/>
          </a:p>
        </p:txBody>
      </p:sp>
      <p:pic>
        <p:nvPicPr>
          <p:cNvPr id="5122" name="Picture 2" descr="http://api.ning.com/files/tPi*PATRP*fxtDww-t90CSbC*Iy-fmUNJLdFnZw8bs65oVjtTqaEcjpOm6y*65DiKeDU5lSAM0fkGbCpiyc-W1Z1pBwmnVFw/Dutch_ships_in_the_roadstead_of_Texel_the_Gouden_Leeuw_of_Cornelis_Tromp_in_the_centerLudolf_Backhuysen_167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9669" y="2948948"/>
            <a:ext cx="8064896" cy="42537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2" y="4773150"/>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4388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267" dirty="0">
                <a:latin typeface="Bernard MT Condensed" pitchFamily="18" charset="0"/>
              </a:rPr>
              <a:t>Vooruitgang in de wereld brengen</a:t>
            </a:r>
            <a:endParaRPr lang="nl-NL" sz="4267" dirty="0">
              <a:latin typeface="Bernard MT Condensed" pitchFamily="18" charset="0"/>
            </a:endParaRPr>
          </a:p>
        </p:txBody>
      </p:sp>
      <p:sp>
        <p:nvSpPr>
          <p:cNvPr id="3" name="Tijdelijke aanduiding voor inhoud 2"/>
          <p:cNvSpPr>
            <a:spLocks noGrp="1"/>
          </p:cNvSpPr>
          <p:nvPr>
            <p:ph idx="1"/>
          </p:nvPr>
        </p:nvSpPr>
        <p:spPr>
          <a:xfrm>
            <a:off x="609600" y="1600201"/>
            <a:ext cx="10094912" cy="4525963"/>
          </a:xfrm>
        </p:spPr>
        <p:txBody>
          <a:bodyPr>
            <a:normAutofit/>
          </a:bodyPr>
          <a:lstStyle/>
          <a:p>
            <a:r>
              <a:rPr lang="nl-NL" sz="2667" dirty="0"/>
              <a:t>De Europese landen vonden dat zij de taak hadden vooruitgang te brengen in de wereld. In landen waar ze aan imperialisme hadden gedaan konden ze de Europese cultuur en techniek gebruiken zoals wapens en machines.</a:t>
            </a:r>
            <a:endParaRPr lang="nl-NL" sz="2667"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675"/>
          <a:stretch/>
        </p:blipFill>
        <p:spPr bwMode="auto">
          <a:xfrm>
            <a:off x="6672065" y="3236979"/>
            <a:ext cx="520446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659" y="4581128"/>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4002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267" dirty="0">
                <a:latin typeface="Bernard MT Condensed" pitchFamily="18" charset="0"/>
              </a:rPr>
              <a:t>Op zoek naar macht</a:t>
            </a:r>
            <a:endParaRPr lang="nl-NL" sz="4267" dirty="0">
              <a:latin typeface="Bernard MT Condensed" pitchFamily="18" charset="0"/>
            </a:endParaRPr>
          </a:p>
        </p:txBody>
      </p:sp>
      <p:sp>
        <p:nvSpPr>
          <p:cNvPr id="3" name="Tijdelijke aanduiding voor inhoud 2"/>
          <p:cNvSpPr>
            <a:spLocks noGrp="1"/>
          </p:cNvSpPr>
          <p:nvPr>
            <p:ph idx="1"/>
          </p:nvPr>
        </p:nvSpPr>
        <p:spPr/>
        <p:txBody>
          <a:bodyPr>
            <a:normAutofit/>
          </a:bodyPr>
          <a:lstStyle/>
          <a:p>
            <a:r>
              <a:rPr lang="nl-NL" sz="2667" dirty="0"/>
              <a:t>Landen gingen koloniën stichten om macht te verkrijgen. Landen met een kolonie werden gezien als rijke, machtige landen en werden gezien als een land dat een grote politieke rol kon spelen.</a:t>
            </a:r>
            <a:endParaRPr lang="nl-NL" sz="2667" dirty="0"/>
          </a:p>
        </p:txBody>
      </p:sp>
      <p:pic>
        <p:nvPicPr>
          <p:cNvPr id="6146" name="Picture 2" descr="http://www.isgeschiedenis.nl/wp-content/uploads/2012/06/Victor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011" y="3429001"/>
            <a:ext cx="5664629" cy="3197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4869160"/>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07374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nl-NL" sz="4800" dirty="0">
                <a:latin typeface="Bernard MT Condensed" pitchFamily="18" charset="0"/>
              </a:rPr>
              <a:t>Wat het imperialisme met industrialisatie te maken heeft</a:t>
            </a:r>
            <a:endParaRPr lang="nl-NL" sz="4800" dirty="0">
              <a:latin typeface="Bernard MT Condensed" pitchFamily="18" charset="0"/>
            </a:endParaRPr>
          </a:p>
        </p:txBody>
      </p:sp>
      <p:sp>
        <p:nvSpPr>
          <p:cNvPr id="3" name="Tijdelijke aanduiding voor inhoud 2"/>
          <p:cNvSpPr>
            <a:spLocks noGrp="1"/>
          </p:cNvSpPr>
          <p:nvPr>
            <p:ph idx="1"/>
          </p:nvPr>
        </p:nvSpPr>
        <p:spPr/>
        <p:txBody>
          <a:bodyPr>
            <a:normAutofit/>
          </a:bodyPr>
          <a:lstStyle/>
          <a:p>
            <a:r>
              <a:rPr lang="nl-NL" sz="2667" dirty="0"/>
              <a:t>I</a:t>
            </a:r>
            <a:r>
              <a:rPr lang="nl-NL" sz="2667" dirty="0"/>
              <a:t>n West-Europa werden tijdens de industrialisatie veel nieuwe machines en werkmanieren (zoals bijv. arbeidsverdeling) uitgevonden.  Landen zoals Spanje en Nederland konden deze machines meenemen naar de koloniën en zo ontstond daar ook industrialisatie.</a:t>
            </a:r>
            <a:endParaRPr lang="nl-NL" sz="2667"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9936" y="3352614"/>
            <a:ext cx="3724504" cy="27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03" y="3813043"/>
            <a:ext cx="4032448" cy="274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2384" y="4005064"/>
            <a:ext cx="2015067" cy="99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5170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5807969" y="2708920"/>
            <a:ext cx="3854646" cy="430887"/>
          </a:xfrm>
          <a:prstGeom prst="rect">
            <a:avLst/>
          </a:prstGeom>
          <a:noFill/>
        </p:spPr>
        <p:txBody>
          <a:bodyPr wrap="square" rtlCol="0">
            <a:spAutoFit/>
          </a:bodyPr>
          <a:lstStyle/>
          <a:p>
            <a:r>
              <a:rPr lang="nl-NL" sz="2200" dirty="0" smtClean="0">
                <a:solidFill>
                  <a:schemeClr val="bg1"/>
                </a:solidFill>
              </a:rPr>
              <a:t>3 Industrialisatie en ismen</a:t>
            </a:r>
            <a:endParaRPr lang="nl-NL" sz="2200" dirty="0">
              <a:solidFill>
                <a:schemeClr val="bg1"/>
              </a:solidFill>
            </a:endParaRPr>
          </a:p>
        </p:txBody>
      </p:sp>
    </p:spTree>
    <p:extLst>
      <p:ext uri="{BB962C8B-B14F-4D97-AF65-F5344CB8AC3E}">
        <p14:creationId xmlns:p14="http://schemas.microsoft.com/office/powerpoint/2010/main" val="16737678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endParaRPr lang="nl-NL" dirty="0"/>
          </a:p>
        </p:txBody>
      </p:sp>
      <p:sp>
        <p:nvSpPr>
          <p:cNvPr id="2" name="Titel 1"/>
          <p:cNvSpPr>
            <a:spLocks noGrp="1"/>
          </p:cNvSpPr>
          <p:nvPr>
            <p:ph type="ctrTitle"/>
          </p:nvPr>
        </p:nvSpPr>
        <p:spPr>
          <a:xfrm>
            <a:off x="2149046" y="404664"/>
            <a:ext cx="8305800" cy="1368152"/>
          </a:xfrm>
        </p:spPr>
        <p:txBody>
          <a:bodyPr/>
          <a:lstStyle/>
          <a:p>
            <a:r>
              <a:rPr lang="nl-NL" sz="5400" dirty="0">
                <a:solidFill>
                  <a:schemeClr val="bg2">
                    <a:lumMod val="50000"/>
                  </a:schemeClr>
                </a:solidFill>
              </a:rPr>
              <a:t>liberalisme</a:t>
            </a:r>
            <a:endParaRPr lang="nl-NL" sz="5400" dirty="0">
              <a:solidFill>
                <a:schemeClr val="bg2">
                  <a:lumMod val="50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2361476"/>
            <a:ext cx="8203033"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4771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81200" y="1524000"/>
            <a:ext cx="8229600" cy="4353272"/>
          </a:xfrm>
        </p:spPr>
        <p:txBody>
          <a:bodyPr>
            <a:normAutofit/>
          </a:bodyPr>
          <a:lstStyle/>
          <a:p>
            <a:r>
              <a:rPr lang="nl-NL" sz="2000" i="1" u="sng" dirty="0">
                <a:solidFill>
                  <a:schemeClr val="bg2">
                    <a:lumMod val="50000"/>
                  </a:schemeClr>
                </a:solidFill>
              </a:rPr>
              <a:t> </a:t>
            </a:r>
            <a:r>
              <a:rPr lang="nl-NL" sz="2000" i="1" u="sng" dirty="0">
                <a:solidFill>
                  <a:schemeClr val="bg2">
                    <a:lumMod val="50000"/>
                  </a:schemeClr>
                </a:solidFill>
              </a:rPr>
              <a:t>LIBERALISME : </a:t>
            </a:r>
            <a:r>
              <a:rPr lang="nl-NL" sz="2000" dirty="0"/>
              <a:t>een </a:t>
            </a:r>
            <a:r>
              <a:rPr lang="nl-NL" sz="2000" dirty="0"/>
              <a:t>politieke stroming die staat voor vrijheid gelijkheid en broederschap maar vooral vrijheid. </a:t>
            </a:r>
            <a:endParaRPr lang="nl-NL" sz="2000" dirty="0"/>
          </a:p>
          <a:p>
            <a:endParaRPr lang="nl-NL" sz="2000" dirty="0"/>
          </a:p>
          <a:p>
            <a:r>
              <a:rPr lang="nl-NL" sz="2000" dirty="0"/>
              <a:t> </a:t>
            </a:r>
            <a:r>
              <a:rPr lang="nl-NL" sz="2400" u="sng" dirty="0">
                <a:solidFill>
                  <a:schemeClr val="bg1"/>
                </a:solidFill>
              </a:rPr>
              <a:t>Liberalen: </a:t>
            </a:r>
            <a:r>
              <a:rPr lang="nl-NL" sz="2000" dirty="0"/>
              <a:t>Liberalen zijn volgers van het Liberalisme .</a:t>
            </a:r>
            <a:endParaRPr lang="nl-NL" sz="2000" u="sng" dirty="0">
              <a:solidFill>
                <a:schemeClr val="bg1"/>
              </a:solidFill>
            </a:endParaRPr>
          </a:p>
          <a:p>
            <a:pPr marL="0" indent="0">
              <a:buNone/>
            </a:pPr>
            <a:endParaRPr lang="nl-NL" sz="1800" dirty="0"/>
          </a:p>
          <a:p>
            <a:endParaRPr lang="nl-NL" sz="2000" dirty="0"/>
          </a:p>
          <a:p>
            <a:pPr>
              <a:buFont typeface="Wingdings" panose="05000000000000000000" pitchFamily="2" charset="2"/>
              <a:buChar char="v"/>
            </a:pPr>
            <a:r>
              <a:rPr lang="nl-NL" sz="2000" dirty="0"/>
              <a:t>De </a:t>
            </a:r>
            <a:r>
              <a:rPr lang="nl-NL" sz="2000" dirty="0"/>
              <a:t>stroming is ontstaan in de </a:t>
            </a:r>
            <a:r>
              <a:rPr lang="nl-NL" sz="2000" dirty="0"/>
              <a:t>18</a:t>
            </a:r>
            <a:r>
              <a:rPr lang="nl-NL" sz="2000" baseline="30000" dirty="0"/>
              <a:t>de</a:t>
            </a:r>
            <a:r>
              <a:rPr lang="nl-NL" sz="2000" dirty="0"/>
              <a:t> </a:t>
            </a:r>
            <a:r>
              <a:rPr lang="nl-NL" sz="2000" dirty="0"/>
              <a:t>eeuw tijdens de verlichting. Veel mensen in Europa waren het niet eens met de beslissingen van het Congres van Wenen</a:t>
            </a:r>
            <a:r>
              <a:rPr lang="nl-NL" sz="2000" dirty="0"/>
              <a:t>.</a:t>
            </a:r>
          </a:p>
          <a:p>
            <a:pPr>
              <a:buFont typeface="Wingdings" panose="05000000000000000000" pitchFamily="2" charset="2"/>
              <a:buChar char="v"/>
            </a:pPr>
            <a:r>
              <a:rPr lang="nl-NL" sz="2000" dirty="0"/>
              <a:t> </a:t>
            </a:r>
            <a:r>
              <a:rPr lang="nl-NL" sz="2000" dirty="0"/>
              <a:t>Ze wilden meer vrijheid en macht voor de burgers. Vooral rijke burgers hadden het meeste last van onvrijheid</a:t>
            </a:r>
            <a:r>
              <a:rPr lang="nl-NL" sz="2000" dirty="0"/>
              <a:t>.</a:t>
            </a:r>
          </a:p>
          <a:p>
            <a:pPr>
              <a:buFont typeface="Wingdings" panose="05000000000000000000" pitchFamily="2" charset="2"/>
              <a:buChar char="v"/>
            </a:pPr>
            <a:r>
              <a:rPr lang="nl-NL" sz="2000" dirty="0"/>
              <a:t>Liber </a:t>
            </a:r>
            <a:r>
              <a:rPr lang="nl-NL" sz="2000" dirty="0"/>
              <a:t>betekend vrij.</a:t>
            </a:r>
          </a:p>
          <a:p>
            <a:endParaRPr lang="nl-NL" sz="2000" dirty="0"/>
          </a:p>
          <a:p>
            <a:endParaRPr lang="nl-NL" sz="2000" dirty="0"/>
          </a:p>
        </p:txBody>
      </p:sp>
      <p:sp>
        <p:nvSpPr>
          <p:cNvPr id="3" name="Titel 2"/>
          <p:cNvSpPr>
            <a:spLocks noGrp="1"/>
          </p:cNvSpPr>
          <p:nvPr>
            <p:ph type="title"/>
          </p:nvPr>
        </p:nvSpPr>
        <p:spPr/>
        <p:txBody>
          <a:bodyPr>
            <a:normAutofit/>
          </a:bodyPr>
          <a:lstStyle/>
          <a:p>
            <a:pPr algn="ctr"/>
            <a:r>
              <a:rPr lang="nl-NL" sz="4000" dirty="0"/>
              <a:t>Wat is liberalisme?</a:t>
            </a:r>
            <a:endParaRPr lang="nl-NL" sz="4000"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84556">
            <a:off x="8949105" y="2647695"/>
            <a:ext cx="1200626" cy="900470"/>
          </a:xfrm>
          <a:prstGeom prst="rect">
            <a:avLst/>
          </a:prstGeom>
        </p:spPr>
      </p:pic>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45474">
            <a:off x="1923459" y="401557"/>
            <a:ext cx="1207767" cy="916237"/>
          </a:xfrm>
          <a:prstGeom prst="rect">
            <a:avLst/>
          </a:prstGeom>
        </p:spPr>
      </p:pic>
    </p:spTree>
    <p:extLst>
      <p:ext uri="{BB962C8B-B14F-4D97-AF65-F5344CB8AC3E}">
        <p14:creationId xmlns:p14="http://schemas.microsoft.com/office/powerpoint/2010/main" val="400050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7248128" y="548680"/>
            <a:ext cx="2664296" cy="3888432"/>
          </a:xfrm>
        </p:spPr>
        <p:txBody>
          <a:bodyPr>
            <a:normAutofit/>
          </a:bodyPr>
          <a:lstStyle/>
          <a:p>
            <a:pPr marL="342900" indent="-342900">
              <a:buFont typeface="Wingdings" panose="05000000000000000000" pitchFamily="2" charset="2"/>
              <a:buChar char="v"/>
            </a:pPr>
            <a:r>
              <a:rPr lang="nl-NL" sz="2200" dirty="0"/>
              <a:t>John </a:t>
            </a:r>
            <a:r>
              <a:rPr lang="nl-NL" sz="2200" dirty="0"/>
              <a:t>L</a:t>
            </a:r>
            <a:r>
              <a:rPr lang="nl-NL" sz="2200" dirty="0"/>
              <a:t>ock is de grondlegger van het liberalisme</a:t>
            </a:r>
            <a:endParaRPr lang="nl-NL" sz="2200" dirty="0"/>
          </a:p>
        </p:txBody>
      </p:sp>
      <p:pic>
        <p:nvPicPr>
          <p:cNvPr id="4" name="Tijdelijke aanduiding voor inhoud 3" descr="E:\266px-Locke-John-LOC.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1545" y="260648"/>
            <a:ext cx="4353405" cy="6048672"/>
          </a:xfrm>
          <a:prstGeom prst="rect">
            <a:avLst/>
          </a:prstGeom>
          <a:noFill/>
          <a:ln>
            <a:noFill/>
          </a:ln>
        </p:spPr>
      </p:pic>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96700">
            <a:off x="8440353" y="701358"/>
            <a:ext cx="1629386" cy="1222039"/>
          </a:xfrm>
          <a:prstGeom prst="rect">
            <a:avLst/>
          </a:prstGeom>
        </p:spPr>
      </p:pic>
    </p:spTree>
    <p:extLst>
      <p:ext uri="{BB962C8B-B14F-4D97-AF65-F5344CB8AC3E}">
        <p14:creationId xmlns:p14="http://schemas.microsoft.com/office/powerpoint/2010/main" val="24947532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19536" y="2420888"/>
            <a:ext cx="8229600" cy="4572000"/>
          </a:xfrm>
        </p:spPr>
        <p:txBody>
          <a:bodyPr>
            <a:normAutofit/>
          </a:bodyPr>
          <a:lstStyle/>
          <a:p>
            <a:r>
              <a:rPr lang="nl-NL" sz="2200" dirty="0"/>
              <a:t> Vrijheid om politieke partijen op te richten.</a:t>
            </a:r>
          </a:p>
          <a:p>
            <a:r>
              <a:rPr lang="nl-NL" sz="2200" dirty="0"/>
              <a:t> </a:t>
            </a:r>
            <a:r>
              <a:rPr lang="nl-NL" sz="2200" dirty="0"/>
              <a:t>Vrijheid van meningsuiting.</a:t>
            </a:r>
          </a:p>
          <a:p>
            <a:r>
              <a:rPr lang="nl-NL" sz="2200" dirty="0"/>
              <a:t> </a:t>
            </a:r>
            <a:r>
              <a:rPr lang="nl-NL" sz="2200" dirty="0"/>
              <a:t>Vrijheid van drukpers, afschaffing censuur.</a:t>
            </a:r>
          </a:p>
          <a:p>
            <a:r>
              <a:rPr lang="nl-NL" sz="2200" dirty="0"/>
              <a:t>Persoonlijke vrijheid voor iedereen,</a:t>
            </a:r>
          </a:p>
          <a:p>
            <a:pPr marL="0" indent="0">
              <a:buNone/>
            </a:pPr>
            <a:r>
              <a:rPr lang="nl-NL" sz="2200" dirty="0"/>
              <a:t>(ook voor slaven).</a:t>
            </a:r>
            <a:endParaRPr lang="nl-NL" sz="2200" dirty="0"/>
          </a:p>
        </p:txBody>
      </p:sp>
      <p:sp>
        <p:nvSpPr>
          <p:cNvPr id="3" name="Titel 2"/>
          <p:cNvSpPr>
            <a:spLocks noGrp="1"/>
          </p:cNvSpPr>
          <p:nvPr>
            <p:ph type="title"/>
          </p:nvPr>
        </p:nvSpPr>
        <p:spPr>
          <a:xfrm>
            <a:off x="2135560" y="332656"/>
            <a:ext cx="8229600" cy="1219200"/>
          </a:xfrm>
        </p:spPr>
        <p:txBody>
          <a:bodyPr>
            <a:normAutofit/>
          </a:bodyPr>
          <a:lstStyle/>
          <a:p>
            <a:pPr algn="ctr"/>
            <a:r>
              <a:rPr lang="nl-NL" dirty="0" smtClean="0"/>
              <a:t>Politieke ideeën </a:t>
            </a:r>
            <a:br>
              <a:rPr lang="nl-NL" dirty="0" smtClean="0"/>
            </a:br>
            <a:r>
              <a:rPr lang="nl-NL" sz="2700" dirty="0"/>
              <a:t>vooral vrijheid voor iedereen</a:t>
            </a:r>
            <a:endParaRPr lang="nl-NL"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5863">
            <a:off x="2291648" y="926514"/>
            <a:ext cx="1237488" cy="938784"/>
          </a:xfrm>
          <a:prstGeom prst="rect">
            <a:avLst/>
          </a:prstGeom>
        </p:spPr>
      </p:pic>
      <p:pic>
        <p:nvPicPr>
          <p:cNvPr id="5" name="Afbeelding 4" descr="E:\NAGO02_IISG-30051000309622_T.jpg"/>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140968"/>
            <a:ext cx="2610873" cy="3400460"/>
          </a:xfrm>
          <a:prstGeom prst="rect">
            <a:avLst/>
          </a:prstGeom>
          <a:noFill/>
          <a:ln>
            <a:noFill/>
          </a:ln>
        </p:spPr>
      </p:pic>
    </p:spTree>
    <p:extLst>
      <p:ext uri="{BB962C8B-B14F-4D97-AF65-F5344CB8AC3E}">
        <p14:creationId xmlns:p14="http://schemas.microsoft.com/office/powerpoint/2010/main" val="33143270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09782" y="1988840"/>
            <a:ext cx="8229600" cy="4680520"/>
          </a:xfrm>
        </p:spPr>
        <p:txBody>
          <a:bodyPr>
            <a:normAutofit/>
          </a:bodyPr>
          <a:lstStyle/>
          <a:p>
            <a:pPr>
              <a:buFont typeface="Wingdings" panose="05000000000000000000" pitchFamily="2" charset="2"/>
              <a:buChar char="v"/>
            </a:pPr>
            <a:r>
              <a:rPr lang="nl-NL" sz="2200" dirty="0"/>
              <a:t> tussen de liberalen waren verschillen van mening over hoe de verkiezingen werden gehouden. </a:t>
            </a:r>
          </a:p>
          <a:p>
            <a:pPr>
              <a:buFont typeface="Wingdings" panose="05000000000000000000" pitchFamily="2" charset="2"/>
              <a:buChar char="v"/>
            </a:pPr>
            <a:r>
              <a:rPr lang="nl-NL" sz="2200" dirty="0"/>
              <a:t>De meeste mensen vonden dat vrouwen, arbeiders en boeren niet mochten stemmen, omdat ze er geen verstand van hadden.</a:t>
            </a:r>
            <a:r>
              <a:rPr lang="nl-NL" sz="2200" dirty="0"/>
              <a:t> </a:t>
            </a:r>
            <a:endParaRPr lang="nl-NL" sz="2200" dirty="0"/>
          </a:p>
          <a:p>
            <a:pPr>
              <a:buFont typeface="Wingdings" panose="05000000000000000000" pitchFamily="2" charset="2"/>
              <a:buChar char="v"/>
            </a:pPr>
            <a:r>
              <a:rPr lang="nl-NL" sz="2200" dirty="0"/>
              <a:t>Maar </a:t>
            </a:r>
            <a:r>
              <a:rPr lang="nl-NL" sz="2200" dirty="0"/>
              <a:t>later vonden ze, dat iemand zijn schoolopleiding moest uitmaken of je mocht stemmen.</a:t>
            </a:r>
          </a:p>
          <a:p>
            <a:pPr marL="0" indent="0">
              <a:buNone/>
            </a:pPr>
            <a:endParaRPr lang="nl-NL" sz="2200" dirty="0"/>
          </a:p>
          <a:p>
            <a:endParaRPr lang="nl-NL" sz="2200" dirty="0"/>
          </a:p>
          <a:p>
            <a:endParaRPr lang="nl-NL" sz="2200" dirty="0"/>
          </a:p>
          <a:p>
            <a:r>
              <a:rPr lang="nl-NL" sz="2200" dirty="0"/>
              <a:t> In de meeste landen kwam pas in de 2oste eeuw het algemeen kiesrecht</a:t>
            </a:r>
            <a:endParaRPr lang="nl-NL" sz="2200" dirty="0"/>
          </a:p>
        </p:txBody>
      </p:sp>
      <p:sp>
        <p:nvSpPr>
          <p:cNvPr id="3" name="Titel 2"/>
          <p:cNvSpPr>
            <a:spLocks noGrp="1"/>
          </p:cNvSpPr>
          <p:nvPr>
            <p:ph type="title"/>
          </p:nvPr>
        </p:nvSpPr>
        <p:spPr/>
        <p:txBody>
          <a:bodyPr>
            <a:normAutofit/>
          </a:bodyPr>
          <a:lstStyle/>
          <a:p>
            <a:pPr algn="ctr"/>
            <a:r>
              <a:rPr lang="nl-NL" dirty="0" smtClean="0"/>
              <a:t>Kiesrecht</a:t>
            </a:r>
            <a:endParaRPr lang="nl-NL" dirty="0"/>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82042">
            <a:off x="8611235" y="902445"/>
            <a:ext cx="1211594" cy="908696"/>
          </a:xfrm>
          <a:prstGeom prst="rect">
            <a:avLst/>
          </a:prstGeom>
        </p:spPr>
      </p:pic>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59067">
            <a:off x="2176822" y="4587834"/>
            <a:ext cx="947975" cy="719153"/>
          </a:xfrm>
          <a:prstGeom prst="rect">
            <a:avLst/>
          </a:prstGeom>
        </p:spPr>
      </p:pic>
    </p:spTree>
    <p:extLst>
      <p:ext uri="{BB962C8B-B14F-4D97-AF65-F5344CB8AC3E}">
        <p14:creationId xmlns:p14="http://schemas.microsoft.com/office/powerpoint/2010/main" val="40737409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73310" y="3212976"/>
            <a:ext cx="8229600" cy="4572000"/>
          </a:xfrm>
        </p:spPr>
        <p:txBody>
          <a:bodyPr>
            <a:normAutofit/>
          </a:bodyPr>
          <a:lstStyle/>
          <a:p>
            <a:r>
              <a:rPr lang="nl-NL" sz="2200" dirty="0"/>
              <a:t> Iedereen moet vrij zijn om zijn eigen godsdienst te hebben.</a:t>
            </a:r>
          </a:p>
          <a:p>
            <a:r>
              <a:rPr lang="nl-NL" sz="2200" dirty="0"/>
              <a:t> </a:t>
            </a:r>
            <a:r>
              <a:rPr lang="nl-NL" sz="2200" dirty="0"/>
              <a:t>De staat mag de kerken niet meer financieel of op andere manieren steunen.</a:t>
            </a:r>
            <a:endParaRPr lang="nl-NL" sz="2200" dirty="0"/>
          </a:p>
        </p:txBody>
      </p:sp>
      <p:sp>
        <p:nvSpPr>
          <p:cNvPr id="3" name="Titel 2"/>
          <p:cNvSpPr>
            <a:spLocks noGrp="1"/>
          </p:cNvSpPr>
          <p:nvPr>
            <p:ph type="title"/>
          </p:nvPr>
        </p:nvSpPr>
        <p:spPr/>
        <p:txBody>
          <a:bodyPr>
            <a:normAutofit/>
          </a:bodyPr>
          <a:lstStyle/>
          <a:p>
            <a:r>
              <a:rPr lang="nl-NL" sz="4000" dirty="0"/>
              <a:t>Volledige scheiding van kerk en staat</a:t>
            </a:r>
            <a:r>
              <a:rPr lang="nl-NL" sz="2800" dirty="0"/>
              <a:t>.</a:t>
            </a:r>
            <a:endParaRPr lang="nl-NL" sz="28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00718">
            <a:off x="2104278" y="1640611"/>
            <a:ext cx="1237488" cy="938784"/>
          </a:xfrm>
          <a:prstGeom prst="rect">
            <a:avLst/>
          </a:prstGeom>
        </p:spPr>
      </p:pic>
    </p:spTree>
    <p:extLst>
      <p:ext uri="{BB962C8B-B14F-4D97-AF65-F5344CB8AC3E}">
        <p14:creationId xmlns:p14="http://schemas.microsoft.com/office/powerpoint/2010/main" val="42445721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981200" y="152400"/>
            <a:ext cx="8229600" cy="1260376"/>
          </a:xfrm>
        </p:spPr>
        <p:txBody>
          <a:bodyPr/>
          <a:lstStyle/>
          <a:p>
            <a:pPr algn="ctr"/>
            <a:r>
              <a:rPr lang="nl-NL" dirty="0" smtClean="0"/>
              <a:t>Het volk krijgt de macht.</a:t>
            </a:r>
            <a:endParaRPr lang="nl-NL" dirty="0"/>
          </a:p>
        </p:txBody>
      </p:sp>
      <p:pic>
        <p:nvPicPr>
          <p:cNvPr id="4" name="Tijdelijke aanduiding voor inhoud 3" descr="http://c2.plzcdn.com/ZillaIMG/2fa18d93ea64ef126409bd333a1a8cff.jpg">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91944" y="2330589"/>
            <a:ext cx="4680520" cy="3600400"/>
          </a:xfrm>
          <a:prstGeom prst="rect">
            <a:avLst/>
          </a:prstGeom>
          <a:noFill/>
          <a:ln>
            <a:noFill/>
          </a:ln>
        </p:spPr>
      </p:pic>
      <p:sp>
        <p:nvSpPr>
          <p:cNvPr id="5" name="Tekstvak 4"/>
          <p:cNvSpPr txBox="1"/>
          <p:nvPr/>
        </p:nvSpPr>
        <p:spPr>
          <a:xfrm>
            <a:off x="2207568" y="3068960"/>
            <a:ext cx="2952328" cy="2123658"/>
          </a:xfrm>
          <a:prstGeom prst="rect">
            <a:avLst/>
          </a:prstGeom>
          <a:noFill/>
        </p:spPr>
        <p:txBody>
          <a:bodyPr wrap="square" rtlCol="0">
            <a:spAutoFit/>
          </a:bodyPr>
          <a:lstStyle/>
          <a:p>
            <a:pPr marL="342900" indent="-342900">
              <a:buFont typeface="Wingdings" panose="05000000000000000000" pitchFamily="2" charset="2"/>
              <a:buChar char="v"/>
            </a:pPr>
            <a:r>
              <a:rPr lang="nl-NL" sz="2200" dirty="0">
                <a:solidFill>
                  <a:prstClr val="white"/>
                </a:solidFill>
              </a:rPr>
              <a:t>De organisatie van de staat en de rechten van de mens worden vastgelegd in een grondwet. </a:t>
            </a:r>
          </a:p>
        </p:txBody>
      </p:sp>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73410">
            <a:off x="2076001" y="1595442"/>
            <a:ext cx="1539044" cy="1154283"/>
          </a:xfrm>
          <a:prstGeom prst="rect">
            <a:avLst/>
          </a:prstGeom>
        </p:spPr>
      </p:pic>
    </p:spTree>
    <p:extLst>
      <p:ext uri="{BB962C8B-B14F-4D97-AF65-F5344CB8AC3E}">
        <p14:creationId xmlns:p14="http://schemas.microsoft.com/office/powerpoint/2010/main" val="25563745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91544" y="2492896"/>
            <a:ext cx="8229600" cy="4572000"/>
          </a:xfrm>
        </p:spPr>
        <p:txBody>
          <a:bodyPr/>
          <a:lstStyle/>
          <a:p>
            <a:r>
              <a:rPr lang="nl-NL" sz="2200" dirty="0"/>
              <a:t> De overheid moet zich niet bemoeien met de economie, dan doen de mensen meer wat ze zelf willen. Dat is goed voor het algemeen belang.</a:t>
            </a:r>
          </a:p>
          <a:p>
            <a:pPr marL="0" indent="0">
              <a:buNone/>
            </a:pPr>
            <a:r>
              <a:rPr lang="nl-NL" dirty="0"/>
              <a:t> </a:t>
            </a:r>
            <a:endParaRPr lang="nl-NL" dirty="0" smtClean="0"/>
          </a:p>
          <a:p>
            <a:pPr>
              <a:buFont typeface="Wingdings" panose="05000000000000000000" pitchFamily="2" charset="2"/>
              <a:buChar char="v"/>
            </a:pPr>
            <a:r>
              <a:rPr lang="nl-NL" sz="2200" i="1" dirty="0"/>
              <a:t>taken waar de overheid zich wel bezig mee moet houden:</a:t>
            </a:r>
          </a:p>
          <a:p>
            <a:r>
              <a:rPr lang="nl-NL" sz="2200" i="1" dirty="0"/>
              <a:t> </a:t>
            </a:r>
            <a:r>
              <a:rPr lang="nl-NL" sz="2200" i="1" dirty="0"/>
              <a:t> Burgers beschermen.</a:t>
            </a:r>
          </a:p>
          <a:p>
            <a:r>
              <a:rPr lang="nl-NL" sz="2200" i="1" dirty="0"/>
              <a:t>Zorgen voor rust en veiligheid </a:t>
            </a:r>
          </a:p>
          <a:p>
            <a:r>
              <a:rPr lang="nl-NL" sz="2200" i="1" dirty="0"/>
              <a:t>Openbare werken uitvoeren.</a:t>
            </a:r>
          </a:p>
          <a:p>
            <a:r>
              <a:rPr lang="nl-NL" sz="2200" i="1" dirty="0"/>
              <a:t>Zorgen voor rechten van de mens.</a:t>
            </a:r>
            <a:endParaRPr lang="nl-NL" sz="2200" i="1" dirty="0"/>
          </a:p>
        </p:txBody>
      </p:sp>
      <p:sp>
        <p:nvSpPr>
          <p:cNvPr id="3" name="Titel 2"/>
          <p:cNvSpPr>
            <a:spLocks noGrp="1"/>
          </p:cNvSpPr>
          <p:nvPr>
            <p:ph type="title"/>
          </p:nvPr>
        </p:nvSpPr>
        <p:spPr/>
        <p:txBody>
          <a:bodyPr/>
          <a:lstStyle/>
          <a:p>
            <a:r>
              <a:rPr lang="nl-NL" dirty="0" smtClean="0"/>
              <a:t>De overheid heeft minder taken.</a:t>
            </a:r>
            <a:endParaRPr lang="nl-NL"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9008">
            <a:off x="8898182" y="1408816"/>
            <a:ext cx="1237488" cy="938784"/>
          </a:xfrm>
          <a:prstGeom prst="rect">
            <a:avLst/>
          </a:prstGeom>
        </p:spPr>
      </p:pic>
    </p:spTree>
    <p:extLst>
      <p:ext uri="{BB962C8B-B14F-4D97-AF65-F5344CB8AC3E}">
        <p14:creationId xmlns:p14="http://schemas.microsoft.com/office/powerpoint/2010/main" val="12413838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81200" y="2636912"/>
            <a:ext cx="8229600" cy="3459088"/>
          </a:xfrm>
        </p:spPr>
        <p:txBody>
          <a:bodyPr>
            <a:normAutofit/>
          </a:bodyPr>
          <a:lstStyle/>
          <a:p>
            <a:r>
              <a:rPr lang="nl-NL" sz="2200" dirty="0"/>
              <a:t>Liberalen waren tegen de handel die gehinderd werd door in- en uitvoerrechten en belastingen op allerlei producten.</a:t>
            </a:r>
          </a:p>
          <a:p>
            <a:pPr marL="0" indent="0">
              <a:buNone/>
            </a:pPr>
            <a:endParaRPr lang="nl-NL" sz="2200" dirty="0"/>
          </a:p>
          <a:p>
            <a:r>
              <a:rPr lang="nl-NL" sz="2200" dirty="0"/>
              <a:t>Door de concurrentie van bedrijven zullen alleen de bedrijven met de beste en goedkoopste producten overblijven.</a:t>
            </a:r>
            <a:endParaRPr lang="nl-NL" sz="2200" dirty="0"/>
          </a:p>
        </p:txBody>
      </p:sp>
      <p:sp>
        <p:nvSpPr>
          <p:cNvPr id="3" name="Titel 2"/>
          <p:cNvSpPr>
            <a:spLocks noGrp="1"/>
          </p:cNvSpPr>
          <p:nvPr>
            <p:ph type="title"/>
          </p:nvPr>
        </p:nvSpPr>
        <p:spPr/>
        <p:txBody>
          <a:bodyPr>
            <a:normAutofit/>
          </a:bodyPr>
          <a:lstStyle/>
          <a:p>
            <a:r>
              <a:rPr lang="nl-NL" dirty="0" smtClean="0"/>
              <a:t>Economische ideeën</a:t>
            </a:r>
            <a:br>
              <a:rPr lang="nl-NL" dirty="0" smtClean="0"/>
            </a:br>
            <a:r>
              <a:rPr lang="nl-NL" sz="2700" dirty="0"/>
              <a:t>het liberalisme wil vrijheid van handel, productie en arbeid</a:t>
            </a:r>
            <a:endParaRPr lang="nl-NL" sz="2700"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9008">
            <a:off x="8826175" y="1552831"/>
            <a:ext cx="1237488" cy="938784"/>
          </a:xfrm>
          <a:prstGeom prst="rect">
            <a:avLst/>
          </a:prstGeom>
        </p:spPr>
      </p:pic>
    </p:spTree>
    <p:extLst>
      <p:ext uri="{BB962C8B-B14F-4D97-AF65-F5344CB8AC3E}">
        <p14:creationId xmlns:p14="http://schemas.microsoft.com/office/powerpoint/2010/main" val="11727008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981200" y="2636912"/>
            <a:ext cx="8229600" cy="3459088"/>
          </a:xfrm>
        </p:spPr>
        <p:txBody>
          <a:bodyPr>
            <a:normAutofit/>
          </a:bodyPr>
          <a:lstStyle/>
          <a:p>
            <a:pPr>
              <a:buFont typeface="Wingdings" charset="2"/>
              <a:buChar char="v"/>
            </a:pPr>
            <a:r>
              <a:rPr lang="nl-NL" sz="2200" dirty="0"/>
              <a:t>Verschillen in inkomsten vinden liberalen normaal.</a:t>
            </a:r>
          </a:p>
          <a:p>
            <a:pPr>
              <a:buFont typeface="Wingdings" charset="2"/>
              <a:buChar char="v"/>
            </a:pPr>
            <a:r>
              <a:rPr lang="nl-NL" sz="2200" dirty="0"/>
              <a:t>Iedereen moet vrij zijn om zichzelf op te werken in de maatschappij.</a:t>
            </a:r>
          </a:p>
          <a:p>
            <a:pPr>
              <a:buFont typeface="Wingdings" charset="2"/>
              <a:buChar char="v"/>
            </a:pPr>
            <a:r>
              <a:rPr lang="nl-NL" sz="2200" dirty="0"/>
              <a:t>Je mag ontslagen worden maar ook ontslag nemen.</a:t>
            </a:r>
            <a:endParaRPr lang="nl-NL" sz="2200" dirty="0"/>
          </a:p>
        </p:txBody>
      </p:sp>
      <p:sp>
        <p:nvSpPr>
          <p:cNvPr id="3" name="Titel 2"/>
          <p:cNvSpPr>
            <a:spLocks noGrp="1"/>
          </p:cNvSpPr>
          <p:nvPr>
            <p:ph type="title"/>
          </p:nvPr>
        </p:nvSpPr>
        <p:spPr/>
        <p:txBody>
          <a:bodyPr>
            <a:normAutofit/>
          </a:bodyPr>
          <a:lstStyle/>
          <a:p>
            <a:r>
              <a:rPr lang="nl-NL" sz="2700" dirty="0"/>
              <a:t>Iedereen verdient een kans om door hard te weren rijker te worden.</a:t>
            </a:r>
            <a:endParaRPr lang="nl-NL" sz="2700"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73410">
            <a:off x="2206224" y="1511694"/>
            <a:ext cx="1375778" cy="1031833"/>
          </a:xfrm>
          <a:prstGeom prst="rect">
            <a:avLst/>
          </a:prstGeom>
        </p:spPr>
      </p:pic>
    </p:spTree>
    <p:extLst>
      <p:ext uri="{BB962C8B-B14F-4D97-AF65-F5344CB8AC3E}">
        <p14:creationId xmlns:p14="http://schemas.microsoft.com/office/powerpoint/2010/main" val="3689997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3137095" y="5199798"/>
            <a:ext cx="9054905" cy="258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2" name="Linkeraccolade 11"/>
          <p:cNvSpPr/>
          <p:nvPr/>
        </p:nvSpPr>
        <p:spPr>
          <a:xfrm rot="5400000">
            <a:off x="5860825" y="1440728"/>
            <a:ext cx="847935" cy="5936777"/>
          </a:xfrm>
          <a:prstGeom prst="leftBrace">
            <a:avLst>
              <a:gd name="adj1" fmla="val 8333"/>
              <a:gd name="adj2" fmla="val 70460"/>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829042" y="648107"/>
            <a:ext cx="8180988" cy="6186309"/>
          </a:xfrm>
          <a:prstGeom prst="rect">
            <a:avLst/>
          </a:prstGeom>
          <a:noFill/>
        </p:spPr>
        <p:txBody>
          <a:bodyPr wrap="square" rtlCol="0">
            <a:spAutoFit/>
          </a:bodyPr>
          <a:lstStyle/>
          <a:p>
            <a:r>
              <a:rPr lang="nl-NL" sz="2200" dirty="0" smtClean="0">
                <a:solidFill>
                  <a:schemeClr val="bg1"/>
                </a:solidFill>
              </a:rPr>
              <a:t>Wat is een </a:t>
            </a:r>
            <a:r>
              <a:rPr lang="nl-NL" sz="2200" u="sng" dirty="0" smtClean="0">
                <a:solidFill>
                  <a:schemeClr val="bg1"/>
                </a:solidFill>
              </a:rPr>
              <a:t>industriële samenleving?</a:t>
            </a:r>
          </a:p>
          <a:p>
            <a:endParaRPr lang="nl-NL" sz="2200" u="sng" dirty="0">
              <a:solidFill>
                <a:schemeClr val="bg1"/>
              </a:solidFill>
            </a:endParaRPr>
          </a:p>
          <a:p>
            <a:r>
              <a:rPr lang="nl-NL" sz="2200" dirty="0" smtClean="0">
                <a:solidFill>
                  <a:schemeClr val="bg1"/>
                </a:solidFill>
              </a:rPr>
              <a:t>Een samenleving waarin de meeste producten in fabrieken worden gemaakt en de meeste mensen in de stad wonen.</a:t>
            </a: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r>
              <a:rPr lang="nl-NL" sz="2200" dirty="0" smtClean="0">
                <a:solidFill>
                  <a:schemeClr val="bg1"/>
                </a:solidFill>
              </a:rPr>
              <a:t>Agrarische samenleving			         </a:t>
            </a:r>
            <a:r>
              <a:rPr lang="nl-NL" sz="2200" dirty="0" err="1" smtClean="0">
                <a:solidFill>
                  <a:schemeClr val="bg1"/>
                </a:solidFill>
              </a:rPr>
              <a:t>Industriele</a:t>
            </a:r>
            <a:r>
              <a:rPr lang="nl-NL" sz="2200" dirty="0" smtClean="0">
                <a:solidFill>
                  <a:schemeClr val="bg1"/>
                </a:solidFill>
              </a:rPr>
              <a:t> samenleving</a:t>
            </a:r>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smtClean="0">
              <a:solidFill>
                <a:schemeClr val="bg1"/>
              </a:solidFill>
            </a:endParaRPr>
          </a:p>
          <a:p>
            <a:endParaRPr lang="nl-NL" sz="2200" dirty="0" smtClean="0">
              <a:solidFill>
                <a:schemeClr val="bg1"/>
              </a:solidFill>
            </a:endParaRPr>
          </a:p>
          <a:p>
            <a:r>
              <a:rPr lang="nl-NL" sz="2200" dirty="0" smtClean="0">
                <a:solidFill>
                  <a:schemeClr val="bg1"/>
                </a:solidFill>
              </a:rPr>
              <a:t>           1500               1600             1700	       1800           1900</a:t>
            </a:r>
          </a:p>
          <a:p>
            <a:endParaRPr lang="nl-NL" sz="2200" dirty="0">
              <a:solidFill>
                <a:schemeClr val="bg1"/>
              </a:solidFill>
            </a:endParaRPr>
          </a:p>
        </p:txBody>
      </p:sp>
      <p:cxnSp>
        <p:nvCxnSpPr>
          <p:cNvPr id="6" name="Rechte verbindingslijn 5"/>
          <p:cNvCxnSpPr/>
          <p:nvPr/>
        </p:nvCxnSpPr>
        <p:spPr>
          <a:xfrm flipV="1">
            <a:off x="9253182" y="4810835"/>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7" name="Rechte verbindingslijn 6"/>
          <p:cNvCxnSpPr/>
          <p:nvPr/>
        </p:nvCxnSpPr>
        <p:spPr>
          <a:xfrm flipV="1">
            <a:off x="10456460" y="4810834"/>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8" name="Rechte verbindingslijn 7"/>
          <p:cNvCxnSpPr/>
          <p:nvPr/>
        </p:nvCxnSpPr>
        <p:spPr>
          <a:xfrm flipV="1">
            <a:off x="7798979" y="4810833"/>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9" name="Rechte verbindingslijn 8"/>
          <p:cNvCxnSpPr/>
          <p:nvPr/>
        </p:nvCxnSpPr>
        <p:spPr>
          <a:xfrm flipV="1">
            <a:off x="6375779" y="481083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10" name="Rechte verbindingslijn 9"/>
          <p:cNvCxnSpPr/>
          <p:nvPr/>
        </p:nvCxnSpPr>
        <p:spPr>
          <a:xfrm flipV="1">
            <a:off x="4901821" y="481083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sp>
        <p:nvSpPr>
          <p:cNvPr id="13" name="Linkeraccolade 12"/>
          <p:cNvSpPr/>
          <p:nvPr/>
        </p:nvSpPr>
        <p:spPr>
          <a:xfrm rot="5400000">
            <a:off x="10456350" y="2801734"/>
            <a:ext cx="847935" cy="3214765"/>
          </a:xfrm>
          <a:prstGeom prst="leftBrace">
            <a:avLst>
              <a:gd name="adj1" fmla="val 8333"/>
              <a:gd name="adj2" fmla="val 67078"/>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14" name="Afbeelding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3181" y="2261173"/>
            <a:ext cx="1096634" cy="1019663"/>
          </a:xfrm>
          <a:prstGeom prst="rect">
            <a:avLst/>
          </a:prstGeom>
        </p:spPr>
      </p:pic>
      <p:pic>
        <p:nvPicPr>
          <p:cNvPr id="1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110438" y="6143909"/>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07950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063552" y="2492897"/>
            <a:ext cx="8229600" cy="3546807"/>
          </a:xfrm>
        </p:spPr>
        <p:txBody>
          <a:bodyPr>
            <a:normAutofit/>
          </a:bodyPr>
          <a:lstStyle/>
          <a:p>
            <a:pPr>
              <a:buFont typeface="Wingdings" pitchFamily="2" charset="2"/>
              <a:buChar char="v"/>
            </a:pPr>
            <a:r>
              <a:rPr lang="nl-NL" sz="2200" dirty="0"/>
              <a:t>De overheid moet ervoor zorgen dat de bevolking de vrijheid heeft om sociale ideeën uit te voeren.</a:t>
            </a:r>
          </a:p>
          <a:p>
            <a:pPr>
              <a:buFont typeface="Wingdings" pitchFamily="2" charset="2"/>
              <a:buChar char="v"/>
            </a:pPr>
            <a:endParaRPr lang="nl-NL" sz="2200" dirty="0"/>
          </a:p>
        </p:txBody>
      </p:sp>
      <p:sp>
        <p:nvSpPr>
          <p:cNvPr id="3" name="Titel 2"/>
          <p:cNvSpPr>
            <a:spLocks noGrp="1"/>
          </p:cNvSpPr>
          <p:nvPr>
            <p:ph type="title"/>
          </p:nvPr>
        </p:nvSpPr>
        <p:spPr>
          <a:xfrm>
            <a:off x="1991544" y="260648"/>
            <a:ext cx="8424936" cy="1440160"/>
          </a:xfrm>
        </p:spPr>
        <p:txBody>
          <a:bodyPr>
            <a:normAutofit fontScale="90000"/>
          </a:bodyPr>
          <a:lstStyle/>
          <a:p>
            <a:r>
              <a:rPr lang="nl-NL" dirty="0" smtClean="0"/>
              <a:t>Sociale ideeën</a:t>
            </a:r>
            <a:br>
              <a:rPr lang="nl-NL" dirty="0" smtClean="0"/>
            </a:br>
            <a:r>
              <a:rPr lang="nl-NL" sz="3000" dirty="0"/>
              <a:t>de overheid moet zich niet bemoeien met sociale omstandigheden.</a:t>
            </a:r>
            <a:endParaRPr lang="nl-NL" sz="3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3717033"/>
            <a:ext cx="25336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85000">
            <a:off x="9083221" y="684840"/>
            <a:ext cx="1240753"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9945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063552" y="2852936"/>
            <a:ext cx="8229600" cy="4247186"/>
          </a:xfrm>
        </p:spPr>
        <p:txBody>
          <a:bodyPr>
            <a:normAutofit/>
          </a:bodyPr>
          <a:lstStyle/>
          <a:p>
            <a:r>
              <a:rPr lang="nl-NL" sz="2200" dirty="0"/>
              <a:t>Liberalen willen dat iemand zijn prestaties bepalen in welke bevolkingslaag diegene hoort.</a:t>
            </a:r>
          </a:p>
          <a:p>
            <a:r>
              <a:rPr lang="nl-NL" sz="2200" dirty="0"/>
              <a:t>Je kunt dus van laag veranderen door je opleiding en je carrière.</a:t>
            </a:r>
            <a:endParaRPr lang="nl-NL" sz="2200" dirty="0"/>
          </a:p>
        </p:txBody>
      </p:sp>
      <p:sp>
        <p:nvSpPr>
          <p:cNvPr id="3" name="Titel 2"/>
          <p:cNvSpPr>
            <a:spLocks noGrp="1"/>
          </p:cNvSpPr>
          <p:nvPr>
            <p:ph type="title"/>
          </p:nvPr>
        </p:nvSpPr>
        <p:spPr/>
        <p:txBody>
          <a:bodyPr>
            <a:normAutofit fontScale="90000"/>
          </a:bodyPr>
          <a:lstStyle/>
          <a:p>
            <a:r>
              <a:rPr lang="nl-NL" dirty="0" smtClean="0"/>
              <a:t>Het is normaal dat er verschillende bevolkingslagen zijn</a:t>
            </a:r>
            <a:endParaRPr lang="nl-NL"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224" y="1196752"/>
            <a:ext cx="15176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894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063552" y="2132856"/>
            <a:ext cx="8229600" cy="4323184"/>
          </a:xfrm>
        </p:spPr>
        <p:txBody>
          <a:bodyPr>
            <a:normAutofit/>
          </a:bodyPr>
          <a:lstStyle/>
          <a:p>
            <a:r>
              <a:rPr lang="nl-NL" sz="2200" dirty="0"/>
              <a:t>In de loop van de 19</a:t>
            </a:r>
            <a:r>
              <a:rPr lang="nl-NL" sz="2200" baseline="30000" dirty="0"/>
              <a:t>de</a:t>
            </a:r>
            <a:r>
              <a:rPr lang="nl-NL" sz="2200" dirty="0"/>
              <a:t> eeuw slaagden de liberalen erin om hun ideeën steeds verder te verspreiden.</a:t>
            </a:r>
          </a:p>
          <a:p>
            <a:endParaRPr lang="nl-NL" sz="2200" dirty="0"/>
          </a:p>
          <a:p>
            <a:endParaRPr lang="nl-NL" sz="2200" dirty="0"/>
          </a:p>
          <a:p>
            <a:pPr marL="0" indent="0">
              <a:buNone/>
            </a:pPr>
            <a:endParaRPr lang="nl-NL" sz="2200" dirty="0"/>
          </a:p>
          <a:p>
            <a:pPr>
              <a:buFont typeface="Wingdings" pitchFamily="2" charset="2"/>
              <a:buChar char="v"/>
            </a:pPr>
            <a:r>
              <a:rPr lang="nl-NL" sz="2200" dirty="0"/>
              <a:t>Tegenwoordig vind je nog steeds veel liberale ideeën terug. </a:t>
            </a:r>
            <a:endParaRPr lang="nl-NL" sz="2200" dirty="0"/>
          </a:p>
          <a:p>
            <a:pPr>
              <a:buFont typeface="Wingdings" pitchFamily="2" charset="2"/>
              <a:buChar char="v"/>
            </a:pPr>
            <a:r>
              <a:rPr lang="nl-NL" sz="2200" dirty="0"/>
              <a:t>Zoals vrijheid van godsdienst, van onderwijs en van meningsuiting.</a:t>
            </a:r>
            <a:endParaRPr lang="nl-NL" sz="2200" dirty="0"/>
          </a:p>
        </p:txBody>
      </p:sp>
      <p:sp>
        <p:nvSpPr>
          <p:cNvPr id="3" name="Titel 2"/>
          <p:cNvSpPr>
            <a:spLocks noGrp="1"/>
          </p:cNvSpPr>
          <p:nvPr>
            <p:ph type="title"/>
          </p:nvPr>
        </p:nvSpPr>
        <p:spPr/>
        <p:txBody>
          <a:bodyPr>
            <a:normAutofit/>
          </a:bodyPr>
          <a:lstStyle/>
          <a:p>
            <a:r>
              <a:rPr lang="nl-NL" dirty="0" smtClean="0"/>
              <a:t>De invloed van het liberalisme </a:t>
            </a:r>
            <a:endParaRPr lang="nl-NL"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296" y="692696"/>
            <a:ext cx="15176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12599">
            <a:off x="2088605" y="2665874"/>
            <a:ext cx="1603375"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4552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0" indent="0" algn="ctr">
              <a:buNone/>
            </a:pPr>
            <a:endParaRPr lang="nl-NL" sz="4800" dirty="0"/>
          </a:p>
        </p:txBody>
      </p:sp>
      <p:sp>
        <p:nvSpPr>
          <p:cNvPr id="3" name="Titel 2"/>
          <p:cNvSpPr>
            <a:spLocks noGrp="1"/>
          </p:cNvSpPr>
          <p:nvPr>
            <p:ph type="title"/>
          </p:nvPr>
        </p:nvSpPr>
        <p:spPr/>
        <p:txBody>
          <a:bodyPr/>
          <a:lstStyle/>
          <a:p>
            <a:endParaRPr lang="nl-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40" y="2028824"/>
            <a:ext cx="6531380" cy="320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168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NL" sz="9600" dirty="0"/>
              <a:t>Massapers </a:t>
            </a:r>
            <a:endParaRPr lang="nl-NL" sz="9600" dirty="0"/>
          </a:p>
        </p:txBody>
      </p:sp>
      <p:sp>
        <p:nvSpPr>
          <p:cNvPr id="3" name="Ondertitel 2"/>
          <p:cNvSpPr>
            <a:spLocks noGrp="1"/>
          </p:cNvSpPr>
          <p:nvPr>
            <p:ph type="subTitle" idx="1"/>
          </p:nvPr>
        </p:nvSpPr>
        <p:spPr/>
        <p:txBody>
          <a:bodyPr>
            <a:normAutofit/>
          </a:bodyPr>
          <a:lstStyle/>
          <a:p>
            <a:r>
              <a:rPr lang="nl-NL" sz="4400" dirty="0">
                <a:solidFill>
                  <a:schemeClr val="bg1"/>
                </a:solidFill>
              </a:rPr>
              <a:t>De opkomst van massapers</a:t>
            </a:r>
            <a:endParaRPr lang="nl-NL" sz="4400" dirty="0">
              <a:solidFill>
                <a:schemeClr val="bg1"/>
              </a:solidFill>
            </a:endParaRPr>
          </a:p>
        </p:txBody>
      </p:sp>
    </p:spTree>
    <p:extLst>
      <p:ext uri="{BB962C8B-B14F-4D97-AF65-F5344CB8AC3E}">
        <p14:creationId xmlns:p14="http://schemas.microsoft.com/office/powerpoint/2010/main" val="8269880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2396068" y="2492897"/>
            <a:ext cx="7408333" cy="3633267"/>
          </a:xfrm>
        </p:spPr>
        <p:txBody>
          <a:bodyPr>
            <a:normAutofit/>
          </a:bodyPr>
          <a:lstStyle/>
          <a:p>
            <a:r>
              <a:rPr lang="nl-NL" sz="2800" dirty="0">
                <a:solidFill>
                  <a:schemeClr val="tx1"/>
                </a:solidFill>
              </a:rPr>
              <a:t>Vanaf de 17</a:t>
            </a:r>
            <a:r>
              <a:rPr lang="nl-NL" sz="2800" baseline="30000" dirty="0">
                <a:solidFill>
                  <a:schemeClr val="tx1"/>
                </a:solidFill>
              </a:rPr>
              <a:t>e</a:t>
            </a:r>
            <a:r>
              <a:rPr lang="nl-NL" sz="2800" dirty="0">
                <a:solidFill>
                  <a:schemeClr val="tx1"/>
                </a:solidFill>
              </a:rPr>
              <a:t> eeuw verschenen in veel West-Europese steden iedere week kranten. </a:t>
            </a:r>
          </a:p>
          <a:p>
            <a:pPr marL="0" indent="0">
              <a:buNone/>
            </a:pPr>
            <a:endParaRPr lang="nl-NL" sz="2800" dirty="0">
              <a:solidFill>
                <a:schemeClr val="tx1"/>
              </a:solidFill>
            </a:endParaRPr>
          </a:p>
          <a:p>
            <a:r>
              <a:rPr lang="nl-NL" sz="2800" dirty="0">
                <a:solidFill>
                  <a:schemeClr val="tx1"/>
                </a:solidFill>
              </a:rPr>
              <a:t>Alleen de bovenlaag kon dit lezen en betalen. </a:t>
            </a:r>
          </a:p>
          <a:p>
            <a:pPr marL="0" indent="0">
              <a:buNone/>
            </a:pPr>
            <a:endParaRPr lang="nl-NL" sz="2800" dirty="0">
              <a:solidFill>
                <a:schemeClr val="tx1"/>
              </a:solidFill>
            </a:endParaRPr>
          </a:p>
          <a:p>
            <a:r>
              <a:rPr lang="nl-NL" sz="2800" dirty="0">
                <a:solidFill>
                  <a:schemeClr val="tx1"/>
                </a:solidFill>
              </a:rPr>
              <a:t>Het merendeel van de bevolking kon dit niet lezen en betalen. </a:t>
            </a:r>
            <a:endParaRPr lang="nl-NL" sz="2800" dirty="0">
              <a:solidFill>
                <a:schemeClr val="tx1"/>
              </a:solidFill>
            </a:endParaRPr>
          </a:p>
        </p:txBody>
      </p:sp>
      <p:sp>
        <p:nvSpPr>
          <p:cNvPr id="3" name="Titel 2"/>
          <p:cNvSpPr>
            <a:spLocks noGrp="1"/>
          </p:cNvSpPr>
          <p:nvPr>
            <p:ph type="title"/>
          </p:nvPr>
        </p:nvSpPr>
        <p:spPr/>
        <p:txBody>
          <a:bodyPr/>
          <a:lstStyle/>
          <a:p>
            <a:r>
              <a:rPr lang="nl-NL" dirty="0" smtClean="0"/>
              <a:t>De krant in de 17</a:t>
            </a:r>
            <a:r>
              <a:rPr lang="nl-NL" baseline="30000" dirty="0" smtClean="0"/>
              <a:t>e</a:t>
            </a:r>
            <a:r>
              <a:rPr lang="nl-NL" dirty="0" smtClean="0"/>
              <a:t> eeuw</a:t>
            </a:r>
            <a:endParaRPr lang="nl-NL" dirty="0"/>
          </a:p>
        </p:txBody>
      </p:sp>
      <p:pic>
        <p:nvPicPr>
          <p:cNvPr id="1026" name="Picture 2" descr="http://cdn.business2community.com/wp-content/uploads/2013/07/fountain-pen-2-clipart.gi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2344" y="5517232"/>
            <a:ext cx="990272" cy="80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7537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1631504" y="2175632"/>
            <a:ext cx="9036496" cy="3849291"/>
          </a:xfrm>
        </p:spPr>
        <p:txBody>
          <a:bodyPr>
            <a:normAutofit/>
          </a:bodyPr>
          <a:lstStyle/>
          <a:p>
            <a:r>
              <a:rPr lang="nl-NL" sz="2800" dirty="0">
                <a:solidFill>
                  <a:schemeClr val="tx1"/>
                </a:solidFill>
              </a:rPr>
              <a:t>D</a:t>
            </a:r>
            <a:r>
              <a:rPr lang="nl-NL" sz="2800" dirty="0">
                <a:solidFill>
                  <a:schemeClr val="tx1"/>
                </a:solidFill>
              </a:rPr>
              <a:t>e kranten werden goedkoper.</a:t>
            </a:r>
          </a:p>
          <a:p>
            <a:r>
              <a:rPr lang="nl-NL" sz="2800" dirty="0">
                <a:solidFill>
                  <a:schemeClr val="tx1"/>
                </a:solidFill>
              </a:rPr>
              <a:t> Oorzaken</a:t>
            </a:r>
            <a:r>
              <a:rPr lang="nl-NL" sz="2800" dirty="0">
                <a:solidFill>
                  <a:schemeClr val="tx1"/>
                </a:solidFill>
              </a:rPr>
              <a:t>:</a:t>
            </a:r>
          </a:p>
          <a:p>
            <a:pPr marL="0" indent="0">
              <a:buNone/>
            </a:pPr>
            <a:r>
              <a:rPr lang="nl-NL" sz="2800" dirty="0">
                <a:solidFill>
                  <a:schemeClr val="tx1"/>
                </a:solidFill>
              </a:rPr>
              <a:t> - Er </a:t>
            </a:r>
            <a:r>
              <a:rPr lang="nl-NL" sz="2800" dirty="0">
                <a:solidFill>
                  <a:schemeClr val="tx1"/>
                </a:solidFill>
              </a:rPr>
              <a:t>werden allerlei uitvindingen gedaan voor het </a:t>
            </a:r>
            <a:r>
              <a:rPr lang="nl-NL" sz="2800" dirty="0">
                <a:solidFill>
                  <a:schemeClr val="tx1"/>
                </a:solidFill>
              </a:rPr>
              <a:t>drukken</a:t>
            </a:r>
            <a:r>
              <a:rPr lang="nl-NL" sz="2800" dirty="0">
                <a:solidFill>
                  <a:schemeClr val="tx1"/>
                </a:solidFill>
              </a:rPr>
              <a:t>.</a:t>
            </a:r>
          </a:p>
          <a:p>
            <a:pPr marL="0" indent="0">
              <a:buNone/>
            </a:pPr>
            <a:r>
              <a:rPr lang="nl-NL" sz="2800" dirty="0">
                <a:solidFill>
                  <a:schemeClr val="tx1"/>
                </a:solidFill>
              </a:rPr>
              <a:t> </a:t>
            </a:r>
            <a:r>
              <a:rPr lang="nl-NL" sz="2800" dirty="0">
                <a:solidFill>
                  <a:schemeClr val="tx1"/>
                </a:solidFill>
              </a:rPr>
              <a:t>- De </a:t>
            </a:r>
            <a:r>
              <a:rPr lang="nl-NL" sz="2800" dirty="0">
                <a:solidFill>
                  <a:schemeClr val="tx1"/>
                </a:solidFill>
              </a:rPr>
              <a:t>belasting </a:t>
            </a:r>
            <a:r>
              <a:rPr lang="nl-NL" sz="2800" dirty="0">
                <a:solidFill>
                  <a:schemeClr val="tx1"/>
                </a:solidFill>
              </a:rPr>
              <a:t>op </a:t>
            </a:r>
            <a:r>
              <a:rPr lang="nl-NL" sz="2800" dirty="0">
                <a:solidFill>
                  <a:schemeClr val="tx1"/>
                </a:solidFill>
              </a:rPr>
              <a:t>kranten werd opgeheven </a:t>
            </a:r>
          </a:p>
          <a:p>
            <a:pPr marL="0" indent="0">
              <a:buNone/>
            </a:pPr>
            <a:endParaRPr lang="nl-NL" sz="2800" dirty="0">
              <a:solidFill>
                <a:schemeClr val="tx1"/>
              </a:solidFill>
            </a:endParaRPr>
          </a:p>
          <a:p>
            <a:r>
              <a:rPr lang="nl-NL" sz="2800" dirty="0">
                <a:solidFill>
                  <a:schemeClr val="tx1"/>
                </a:solidFill>
              </a:rPr>
              <a:t>Door leerplichtwetten leerden steeds meer mensen lezen, daardoor kon heel de bevolking kranten lezen.</a:t>
            </a:r>
          </a:p>
          <a:p>
            <a:endParaRPr lang="nl-NL" dirty="0">
              <a:solidFill>
                <a:schemeClr val="tx1"/>
              </a:solidFill>
            </a:endParaRPr>
          </a:p>
          <a:p>
            <a:pPr marL="0" indent="0">
              <a:buNone/>
            </a:pPr>
            <a:endParaRPr lang="nl-NL" dirty="0" smtClean="0">
              <a:solidFill>
                <a:schemeClr val="tx1"/>
              </a:solidFill>
            </a:endParaRPr>
          </a:p>
          <a:p>
            <a:pPr>
              <a:buFontTx/>
              <a:buChar char="-"/>
            </a:pPr>
            <a:endParaRPr lang="nl-NL" dirty="0" smtClean="0">
              <a:solidFill>
                <a:schemeClr val="tx1"/>
              </a:solidFill>
            </a:endParaRPr>
          </a:p>
          <a:p>
            <a:pPr marL="0" indent="0">
              <a:buNone/>
            </a:pPr>
            <a:endParaRPr lang="nl-NL" dirty="0">
              <a:solidFill>
                <a:schemeClr val="tx1"/>
              </a:solidFill>
            </a:endParaRPr>
          </a:p>
          <a:p>
            <a:pPr marL="0" indent="0">
              <a:buNone/>
            </a:pPr>
            <a:endParaRPr lang="nl-NL" dirty="0">
              <a:solidFill>
                <a:schemeClr val="tx1"/>
              </a:solidFill>
            </a:endParaRPr>
          </a:p>
        </p:txBody>
      </p:sp>
      <p:sp>
        <p:nvSpPr>
          <p:cNvPr id="4" name="Titel 2"/>
          <p:cNvSpPr>
            <a:spLocks noGrp="1"/>
          </p:cNvSpPr>
          <p:nvPr>
            <p:ph type="title"/>
          </p:nvPr>
        </p:nvSpPr>
        <p:spPr>
          <a:xfrm>
            <a:off x="1981200" y="338328"/>
            <a:ext cx="8229600" cy="1252728"/>
          </a:xfrm>
        </p:spPr>
        <p:txBody>
          <a:bodyPr/>
          <a:lstStyle/>
          <a:p>
            <a:r>
              <a:rPr lang="nl-NL" dirty="0" smtClean="0"/>
              <a:t>Kranten in de 19</a:t>
            </a:r>
            <a:r>
              <a:rPr lang="nl-NL" baseline="30000" dirty="0" smtClean="0"/>
              <a:t>e</a:t>
            </a:r>
            <a:r>
              <a:rPr lang="nl-NL" dirty="0" smtClean="0"/>
              <a:t> eeuw</a:t>
            </a:r>
            <a:endParaRPr lang="nl-NL" dirty="0"/>
          </a:p>
        </p:txBody>
      </p:sp>
      <p:pic>
        <p:nvPicPr>
          <p:cNvPr id="2050" name="Picture 2" descr="http://cdn.business2community.com/wp-content/uploads/2013/07/fountain-pen-2-clipart.gi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80376" y="5589240"/>
            <a:ext cx="990272" cy="80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906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75522" y="2426576"/>
            <a:ext cx="5040559" cy="3450696"/>
          </a:xfrm>
        </p:spPr>
        <p:txBody>
          <a:bodyPr>
            <a:normAutofit/>
          </a:bodyPr>
          <a:lstStyle/>
          <a:p>
            <a:r>
              <a:rPr lang="nl-NL" sz="2800" dirty="0">
                <a:solidFill>
                  <a:schemeClr val="tx1"/>
                </a:solidFill>
              </a:rPr>
              <a:t>E</a:t>
            </a:r>
            <a:r>
              <a:rPr lang="nl-NL" sz="2800" dirty="0">
                <a:solidFill>
                  <a:schemeClr val="tx1"/>
                </a:solidFill>
              </a:rPr>
              <a:t>en </a:t>
            </a:r>
            <a:r>
              <a:rPr lang="nl-NL" sz="2800" dirty="0">
                <a:solidFill>
                  <a:schemeClr val="tx1"/>
                </a:solidFill>
              </a:rPr>
              <a:t>drukpers was oorspronkelijk een handmatig werktuig dat gebruikt werd om teksten of afbeeldingen in oplage te </a:t>
            </a:r>
            <a:r>
              <a:rPr lang="nl-NL" sz="2800" dirty="0">
                <a:solidFill>
                  <a:schemeClr val="tx1"/>
                </a:solidFill>
              </a:rPr>
              <a:t>vermenigvuldigen.</a:t>
            </a:r>
          </a:p>
          <a:p>
            <a:endParaRPr lang="en-US" sz="2800" dirty="0">
              <a:solidFill>
                <a:schemeClr val="tx1"/>
              </a:solidFill>
            </a:endParaRPr>
          </a:p>
        </p:txBody>
      </p:sp>
      <p:sp>
        <p:nvSpPr>
          <p:cNvPr id="3" name="Title 2"/>
          <p:cNvSpPr>
            <a:spLocks noGrp="1"/>
          </p:cNvSpPr>
          <p:nvPr>
            <p:ph type="title"/>
          </p:nvPr>
        </p:nvSpPr>
        <p:spPr/>
        <p:txBody>
          <a:bodyPr/>
          <a:lstStyle/>
          <a:p>
            <a:r>
              <a:rPr lang="nl-NL" dirty="0" smtClean="0"/>
              <a:t>Drukpers </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6056" y="5877272"/>
            <a:ext cx="137160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081" y="2492896"/>
            <a:ext cx="3462547" cy="2441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1140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p:cNvSpPr>
            <a:spLocks noGrp="1"/>
          </p:cNvSpPr>
          <p:nvPr>
            <p:ph idx="1"/>
          </p:nvPr>
        </p:nvSpPr>
        <p:spPr>
          <a:xfrm>
            <a:off x="2063553" y="2276872"/>
            <a:ext cx="7408333" cy="3450696"/>
          </a:xfrm>
        </p:spPr>
        <p:txBody>
          <a:bodyPr>
            <a:noAutofit/>
          </a:bodyPr>
          <a:lstStyle/>
          <a:p>
            <a:r>
              <a:rPr lang="nl-NL" sz="2800" dirty="0">
                <a:solidFill>
                  <a:schemeClr val="tx1"/>
                </a:solidFill>
              </a:rPr>
              <a:t>De massapers die ontstond, viel uiteen in de opiniepers en de populaire pers.</a:t>
            </a:r>
          </a:p>
          <a:p>
            <a:pPr>
              <a:buFontTx/>
              <a:buChar char="-"/>
            </a:pPr>
            <a:r>
              <a:rPr lang="nl-NL" sz="2800" dirty="0">
                <a:solidFill>
                  <a:schemeClr val="tx1"/>
                </a:solidFill>
              </a:rPr>
              <a:t>In </a:t>
            </a:r>
            <a:r>
              <a:rPr lang="nl-NL" sz="2800" dirty="0">
                <a:solidFill>
                  <a:schemeClr val="tx1"/>
                </a:solidFill>
              </a:rPr>
              <a:t>de opiniepers werden naast berichten ook meningen gegeven over economie en politiek</a:t>
            </a:r>
            <a:r>
              <a:rPr lang="nl-NL" sz="2800" dirty="0">
                <a:solidFill>
                  <a:schemeClr val="tx1"/>
                </a:solidFill>
              </a:rPr>
              <a:t>.</a:t>
            </a:r>
          </a:p>
          <a:p>
            <a:pPr>
              <a:buFontTx/>
              <a:buChar char="-"/>
            </a:pPr>
            <a:r>
              <a:rPr lang="nl-NL" sz="2800" dirty="0">
                <a:solidFill>
                  <a:schemeClr val="tx1"/>
                </a:solidFill>
              </a:rPr>
              <a:t>In de populaire pers kregen behalve het politieke en economische </a:t>
            </a:r>
            <a:r>
              <a:rPr lang="nl-NL" sz="2800" dirty="0">
                <a:solidFill>
                  <a:schemeClr val="tx1"/>
                </a:solidFill>
              </a:rPr>
              <a:t>nieuws ook </a:t>
            </a:r>
            <a:r>
              <a:rPr lang="nl-NL" sz="2800" dirty="0">
                <a:solidFill>
                  <a:schemeClr val="tx1"/>
                </a:solidFill>
              </a:rPr>
              <a:t>moorden, berovingen, schandalen, en sport veel aandacht. </a:t>
            </a:r>
            <a:endParaRPr lang="nl-NL" sz="2800" dirty="0">
              <a:solidFill>
                <a:schemeClr val="tx1"/>
              </a:solidFill>
            </a:endParaRPr>
          </a:p>
          <a:p>
            <a:r>
              <a:rPr lang="nl-NL" sz="2800" dirty="0">
                <a:solidFill>
                  <a:schemeClr val="tx1"/>
                </a:solidFill>
              </a:rPr>
              <a:t>ook de opmaak van deze kranten was anders</a:t>
            </a:r>
            <a:r>
              <a:rPr lang="nl-NL" sz="2800" dirty="0">
                <a:solidFill>
                  <a:schemeClr val="tx1"/>
                </a:solidFill>
              </a:rPr>
              <a:t>.</a:t>
            </a:r>
          </a:p>
        </p:txBody>
      </p:sp>
      <p:sp>
        <p:nvSpPr>
          <p:cNvPr id="4" name="Titel 3"/>
          <p:cNvSpPr>
            <a:spLocks noGrp="1"/>
          </p:cNvSpPr>
          <p:nvPr>
            <p:ph type="title"/>
          </p:nvPr>
        </p:nvSpPr>
        <p:spPr/>
        <p:txBody>
          <a:bodyPr/>
          <a:lstStyle/>
          <a:p>
            <a:r>
              <a:rPr lang="nl-NL" dirty="0" smtClean="0"/>
              <a:t>Massapers ontstaat</a:t>
            </a:r>
            <a:endParaRPr lang="nl-NL" dirty="0"/>
          </a:p>
        </p:txBody>
      </p:sp>
      <p:pic>
        <p:nvPicPr>
          <p:cNvPr id="3074" name="Picture 2" descr="http://cdn.business2community.com/wp-content/uploads/2013/07/fountain-pen-2-clipart.gi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6082064"/>
            <a:ext cx="792088" cy="64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7519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6068" y="2675467"/>
            <a:ext cx="5716157" cy="3450696"/>
          </a:xfrm>
        </p:spPr>
        <p:txBody>
          <a:bodyPr>
            <a:normAutofit/>
          </a:bodyPr>
          <a:lstStyle/>
          <a:p>
            <a:r>
              <a:rPr lang="nl-NL" sz="2800" dirty="0">
                <a:solidFill>
                  <a:schemeClr val="tx1"/>
                </a:solidFill>
              </a:rPr>
              <a:t>De oudste Nederlandse krant is de </a:t>
            </a:r>
            <a:r>
              <a:rPr lang="fr-FR" sz="2800" i="1" dirty="0">
                <a:solidFill>
                  <a:schemeClr val="tx1"/>
                </a:solidFill>
              </a:rPr>
              <a:t>Courante </a:t>
            </a:r>
            <a:r>
              <a:rPr lang="fr-FR" sz="2800" i="1" dirty="0" err="1">
                <a:solidFill>
                  <a:schemeClr val="tx1"/>
                </a:solidFill>
              </a:rPr>
              <a:t>uyt</a:t>
            </a:r>
            <a:r>
              <a:rPr lang="fr-FR" sz="2800" i="1" dirty="0">
                <a:solidFill>
                  <a:schemeClr val="tx1"/>
                </a:solidFill>
              </a:rPr>
              <a:t> Italien, </a:t>
            </a:r>
            <a:r>
              <a:rPr lang="fr-FR" sz="2800" i="1" dirty="0" err="1">
                <a:solidFill>
                  <a:schemeClr val="tx1"/>
                </a:solidFill>
              </a:rPr>
              <a:t>Duytslandt</a:t>
            </a:r>
            <a:r>
              <a:rPr lang="fr-FR" sz="2800" i="1" dirty="0">
                <a:solidFill>
                  <a:schemeClr val="tx1"/>
                </a:solidFill>
              </a:rPr>
              <a:t>, &amp;c.</a:t>
            </a:r>
            <a:endParaRPr lang="fr-FR" sz="2800" i="1" dirty="0">
              <a:solidFill>
                <a:schemeClr val="tx1"/>
              </a:solidFill>
            </a:endParaRPr>
          </a:p>
          <a:p>
            <a:r>
              <a:rPr lang="nl-NL" sz="2800" dirty="0">
                <a:solidFill>
                  <a:schemeClr val="tx1"/>
                </a:solidFill>
              </a:rPr>
              <a:t>Het bestond uit een enkel blaadje papier</a:t>
            </a:r>
          </a:p>
          <a:p>
            <a:r>
              <a:rPr lang="nl-NL" sz="2800" dirty="0">
                <a:solidFill>
                  <a:schemeClr val="tx1"/>
                </a:solidFill>
              </a:rPr>
              <a:t>Het was in A4 formaat</a:t>
            </a:r>
          </a:p>
          <a:p>
            <a:r>
              <a:rPr lang="nl-NL" sz="2800" dirty="0">
                <a:solidFill>
                  <a:schemeClr val="tx1"/>
                </a:solidFill>
              </a:rPr>
              <a:t>Het was maar op 1 kant bedrukt</a:t>
            </a:r>
            <a:endParaRPr lang="en-US" sz="2800" dirty="0">
              <a:solidFill>
                <a:schemeClr val="tx1"/>
              </a:solidFill>
            </a:endParaRPr>
          </a:p>
        </p:txBody>
      </p:sp>
      <p:sp>
        <p:nvSpPr>
          <p:cNvPr id="3" name="Title 2"/>
          <p:cNvSpPr>
            <a:spLocks noGrp="1"/>
          </p:cNvSpPr>
          <p:nvPr>
            <p:ph type="title"/>
          </p:nvPr>
        </p:nvSpPr>
        <p:spPr/>
        <p:txBody>
          <a:bodyPr/>
          <a:lstStyle/>
          <a:p>
            <a:r>
              <a:rPr lang="nl-NL" dirty="0" smtClean="0"/>
              <a:t>Opmaak kranten</a:t>
            </a:r>
            <a:endParaRPr lang="en-US" dirty="0"/>
          </a:p>
        </p:txBody>
      </p:sp>
      <p:pic>
        <p:nvPicPr>
          <p:cNvPr id="4098" name="Picture 2" descr="http://www.ulftsign.nl/afbeeldingen/afbeeldingen_logos_symbolen/artikel/000000/oog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4312" y="5504476"/>
            <a:ext cx="1368152" cy="7700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upload.wikimedia.org/wikipedia/commons/thumb/1/12/Oudste_krant_Nederland_1618.jpg/220px-Oudste_krant_Nederland_16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4233" y="1556792"/>
            <a:ext cx="1880209"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49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0"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68" y="607164"/>
            <a:ext cx="7908031" cy="6186309"/>
          </a:xfrm>
          <a:prstGeom prst="rect">
            <a:avLst/>
          </a:prstGeom>
          <a:noFill/>
        </p:spPr>
        <p:txBody>
          <a:bodyPr wrap="square" rtlCol="0">
            <a:spAutoFit/>
          </a:bodyPr>
          <a:lstStyle/>
          <a:p>
            <a:r>
              <a:rPr lang="nl-NL" sz="2200" dirty="0" smtClean="0">
                <a:solidFill>
                  <a:schemeClr val="bg1"/>
                </a:solidFill>
              </a:rPr>
              <a:t>Waarom ontstaat er in de 19</a:t>
            </a:r>
            <a:r>
              <a:rPr lang="nl-NL" sz="2200" baseline="30000" dirty="0" smtClean="0">
                <a:solidFill>
                  <a:schemeClr val="bg1"/>
                </a:solidFill>
              </a:rPr>
              <a:t>e</a:t>
            </a:r>
            <a:r>
              <a:rPr lang="nl-NL" sz="2200" dirty="0" smtClean="0">
                <a:solidFill>
                  <a:schemeClr val="bg1"/>
                </a:solidFill>
              </a:rPr>
              <a:t> eeuw een industriële samenleving?</a:t>
            </a:r>
          </a:p>
          <a:p>
            <a:endParaRPr lang="nl-NL" sz="2200" dirty="0" smtClean="0">
              <a:solidFill>
                <a:schemeClr val="bg1"/>
              </a:solidFill>
            </a:endParaRPr>
          </a:p>
          <a:p>
            <a:endParaRPr lang="nl-NL" sz="2200" u="sng" dirty="0">
              <a:solidFill>
                <a:schemeClr val="bg1"/>
              </a:solidFill>
            </a:endParaRPr>
          </a:p>
          <a:p>
            <a:pPr marL="342900" indent="-342900">
              <a:buFont typeface="Arial" panose="020B0604020202020204" pitchFamily="34" charset="0"/>
              <a:buChar char="•"/>
            </a:pPr>
            <a:r>
              <a:rPr lang="nl-NL" sz="2200" u="sng" dirty="0" smtClean="0">
                <a:solidFill>
                  <a:schemeClr val="bg1"/>
                </a:solidFill>
              </a:rPr>
              <a:t>Uitvindingen </a:t>
            </a:r>
            <a:r>
              <a:rPr lang="nl-NL" sz="2200" dirty="0" smtClean="0">
                <a:solidFill>
                  <a:schemeClr val="bg1"/>
                </a:solidFill>
              </a:rPr>
              <a:t>die leiden tot machines die sneller en zwaarder werk doen.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Energiebronnen</a:t>
            </a:r>
            <a:r>
              <a:rPr lang="nl-NL" sz="2200" dirty="0" smtClean="0">
                <a:solidFill>
                  <a:schemeClr val="bg1"/>
                </a:solidFill>
              </a:rPr>
              <a:t>: kolen, gas en olie waarop machines kunnen werken.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Grondstoffen</a:t>
            </a:r>
            <a:r>
              <a:rPr lang="nl-NL" sz="2200" dirty="0" smtClean="0">
                <a:solidFill>
                  <a:schemeClr val="bg1"/>
                </a:solidFill>
              </a:rPr>
              <a:t>: die kunnen worden omgezet tot producten. Bijv. katoen wordt kleding. </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Veel kapitaal: </a:t>
            </a:r>
            <a:r>
              <a:rPr lang="nl-NL" sz="2200" dirty="0" smtClean="0">
                <a:solidFill>
                  <a:schemeClr val="bg1"/>
                </a:solidFill>
              </a:rPr>
              <a:t>banken en rijke kooplieden investeren in nieuwe machines en fabrieken.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Arbeidskrachten</a:t>
            </a:r>
            <a:r>
              <a:rPr lang="nl-NL" sz="2200" dirty="0" smtClean="0">
                <a:solidFill>
                  <a:schemeClr val="bg1"/>
                </a:solidFill>
              </a:rPr>
              <a:t>: meer mensen kunnen in de fabrieken werken.</a:t>
            </a:r>
          </a:p>
          <a:p>
            <a:endParaRPr lang="nl-NL" sz="2200" dirty="0">
              <a:solidFill>
                <a:schemeClr val="bg1"/>
              </a:solidFill>
            </a:endParaRPr>
          </a:p>
          <a:p>
            <a:endParaRPr lang="nl-NL" sz="2200" dirty="0">
              <a:solidFill>
                <a:schemeClr val="bg1"/>
              </a:solidFill>
            </a:endParaRPr>
          </a:p>
        </p:txBody>
      </p:sp>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987607" y="6198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74475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6068" y="4653136"/>
            <a:ext cx="7444349" cy="1473027"/>
          </a:xfrm>
        </p:spPr>
        <p:txBody>
          <a:bodyPr/>
          <a:lstStyle/>
          <a:p>
            <a:pPr marL="0" indent="0">
              <a:buNone/>
            </a:pPr>
            <a:r>
              <a:rPr lang="nl-NL" dirty="0">
                <a:solidFill>
                  <a:schemeClr val="tx1"/>
                </a:solidFill>
              </a:rPr>
              <a:t> </a:t>
            </a:r>
            <a:r>
              <a:rPr lang="nl-NL" dirty="0" smtClean="0">
                <a:solidFill>
                  <a:schemeClr val="tx1"/>
                </a:solidFill>
              </a:rPr>
              <a:t>         </a:t>
            </a:r>
            <a:endParaRPr lang="en-US" dirty="0">
              <a:solidFill>
                <a:schemeClr val="tx1"/>
              </a:solidFill>
            </a:endParaRPr>
          </a:p>
        </p:txBody>
      </p:sp>
      <p:sp>
        <p:nvSpPr>
          <p:cNvPr id="3" name="Title 2"/>
          <p:cNvSpPr>
            <a:spLocks noGrp="1"/>
          </p:cNvSpPr>
          <p:nvPr>
            <p:ph type="title"/>
          </p:nvPr>
        </p:nvSpPr>
        <p:spPr/>
        <p:txBody>
          <a:bodyPr/>
          <a:lstStyle/>
          <a:p>
            <a:r>
              <a:rPr lang="nl-NL" dirty="0" smtClean="0"/>
              <a:t>Nu en vroeger</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424" y="1579627"/>
            <a:ext cx="4464496" cy="3122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25" y="3140969"/>
            <a:ext cx="4697634" cy="337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20" y="5777760"/>
            <a:ext cx="137160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1965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7528" y="4005064"/>
            <a:ext cx="2833648" cy="2448272"/>
          </a:xfrm>
        </p:spPr>
      </p:pic>
      <p:sp>
        <p:nvSpPr>
          <p:cNvPr id="3" name="Titel 2"/>
          <p:cNvSpPr>
            <a:spLocks noGrp="1"/>
          </p:cNvSpPr>
          <p:nvPr>
            <p:ph type="title"/>
          </p:nvPr>
        </p:nvSpPr>
        <p:spPr/>
        <p:txBody>
          <a:bodyPr/>
          <a:lstStyle/>
          <a:p>
            <a:r>
              <a:rPr lang="nl-NL" dirty="0" smtClean="0"/>
              <a:t>Filmpje</a:t>
            </a:r>
            <a:endParaRPr lang="nl-NL" dirty="0"/>
          </a:p>
        </p:txBody>
      </p:sp>
      <p:sp>
        <p:nvSpPr>
          <p:cNvPr id="4" name="Rectangle 1"/>
          <p:cNvSpPr>
            <a:spLocks noChangeArrowheads="1"/>
          </p:cNvSpPr>
          <p:nvPr/>
        </p:nvSpPr>
        <p:spPr bwMode="auto">
          <a:xfrm>
            <a:off x="1524000" y="3316342"/>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nl-NL" dirty="0">
                <a:solidFill>
                  <a:prstClr val="black"/>
                </a:solidFill>
                <a:latin typeface="Arial" pitchFamily="34" charset="0"/>
                <a:cs typeface="Arial" pitchFamily="34" charset="0"/>
                <a:hlinkClick r:id="rId3"/>
              </a:rPr>
              <a:t>http://www.schooltv.nl/no_cache/video/crid/20111121_communicatie07/</a:t>
            </a:r>
            <a:endParaRPr lang="nl-NL" dirty="0">
              <a:solidFill>
                <a:prstClr val="black"/>
              </a:solidFill>
              <a:latin typeface="Arial" pitchFamily="34" charset="0"/>
              <a:cs typeface="Arial" pitchFamily="34" charset="0"/>
            </a:endParaRPr>
          </a:p>
        </p:txBody>
      </p:sp>
      <p:pic>
        <p:nvPicPr>
          <p:cNvPr id="5122" name="Picture 2" descr="http://www.ulftsign.nl/afbeeldingen/afbeeldingen_logos_symbolen/artikel/000000/oog0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48328" y="5517232"/>
            <a:ext cx="1368152" cy="77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3401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052737"/>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endParaRPr lang="nl-NL" sz="5000" dirty="0">
              <a:solidFill>
                <a:schemeClr val="bg1">
                  <a:lumMod val="65000"/>
                </a:schemeClr>
              </a:solidFill>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504054" y="0"/>
            <a:ext cx="1616224" cy="576064"/>
          </a:xfrm>
        </p:spPr>
        <p:txBody>
          <a:bodyPr>
            <a:noAutofit/>
          </a:bodyPr>
          <a:lstStyle/>
          <a:p>
            <a:pPr algn="l"/>
            <a:r>
              <a:rPr lang="nl-NL" sz="2000" dirty="0">
                <a:latin typeface="Aharoni" panose="02010803020104030203" pitchFamily="2" charset="-79"/>
                <a:cs typeface="Aharoni" panose="02010803020104030203" pitchFamily="2" charset="-79"/>
              </a:rPr>
              <a:t>Paragraaf </a:t>
            </a:r>
            <a:r>
              <a:rPr lang="nl-NL" sz="2400" dirty="0">
                <a:latin typeface="Aharoni" panose="02010803020104030203" pitchFamily="2" charset="-79"/>
                <a:cs typeface="Aharoni" panose="02010803020104030203" pitchFamily="2" charset="-79"/>
              </a:rPr>
              <a:t>6</a:t>
            </a:r>
            <a:endParaRPr lang="nl-NL" sz="2400" dirty="0">
              <a:latin typeface="Aharoni" panose="02010803020104030203" pitchFamily="2" charset="-79"/>
              <a:cs typeface="Aharoni" panose="02010803020104030203" pitchFamily="2" charset="-79"/>
            </a:endParaRPr>
          </a:p>
        </p:txBody>
      </p:sp>
      <p:pic>
        <p:nvPicPr>
          <p:cNvPr id="1030" name="Picture 6" descr="http://static1.trouw.nl/static/photo/2011/17/9/13/20111027172933/media_xl_991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765" y="4343400"/>
            <a:ext cx="44577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3559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endParaRPr lang="nl-NL" sz="5000" dirty="0">
              <a:solidFill>
                <a:schemeClr val="bg1">
                  <a:lumMod val="65000"/>
                </a:schemeClr>
              </a:solidFill>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Nationalisme ontstond in de middeleeuwen in Frankrijk en Engeland en in andere west-europese landen.</a:t>
            </a:r>
          </a:p>
          <a:p>
            <a:pPr algn="l"/>
            <a:endParaRPr lang="nl-NL" sz="2500" dirty="0">
              <a:solidFill>
                <a:schemeClr val="bg1">
                  <a:lumMod val="65000"/>
                </a:schemeClr>
              </a:solidFill>
              <a:latin typeface="Aharoni" panose="02010803020104030203" pitchFamily="2" charset="-79"/>
              <a:cs typeface="Aharoni" panose="02010803020104030203" pitchFamily="2" charset="-79"/>
            </a:endParaRPr>
          </a:p>
          <a:p>
            <a:pPr algn="l"/>
            <a:r>
              <a:rPr lang="nl-NL" sz="2500" dirty="0">
                <a:solidFill>
                  <a:schemeClr val="bg1">
                    <a:lumMod val="65000"/>
                  </a:schemeClr>
                </a:solidFill>
                <a:latin typeface="Aharoni" panose="02010803020104030203" pitchFamily="2" charset="-79"/>
                <a:cs typeface="Aharoni" panose="02010803020104030203" pitchFamily="2" charset="-79"/>
              </a:rPr>
              <a:t>In het begin van de negentiende eeuw groeide het nationalisme sterk, door de veroveringen van </a:t>
            </a:r>
            <a:r>
              <a:rPr lang="nl-NL" sz="2500" dirty="0" err="1">
                <a:solidFill>
                  <a:schemeClr val="bg1">
                    <a:lumMod val="65000"/>
                  </a:schemeClr>
                </a:solidFill>
                <a:latin typeface="Aharoni" panose="02010803020104030203" pitchFamily="2" charset="-79"/>
                <a:cs typeface="Aharoni" panose="02010803020104030203" pitchFamily="2" charset="-79"/>
              </a:rPr>
              <a:t>Napolion</a:t>
            </a:r>
            <a:r>
              <a:rPr lang="nl-NL" sz="2500" dirty="0">
                <a:solidFill>
                  <a:schemeClr val="bg1">
                    <a:lumMod val="65000"/>
                  </a:schemeClr>
                </a:solidFill>
                <a:latin typeface="Aharoni" panose="02010803020104030203" pitchFamily="2" charset="-79"/>
                <a:cs typeface="Aharoni" panose="02010803020104030203" pitchFamily="2" charset="-79"/>
              </a:rPr>
              <a:t>.</a:t>
            </a:r>
          </a:p>
          <a:p>
            <a:pPr algn="l"/>
            <a:endParaRPr lang="nl-NL" sz="2500" dirty="0">
              <a:solidFill>
                <a:schemeClr val="bg1">
                  <a:lumMod val="65000"/>
                </a:schemeClr>
              </a:solidFill>
              <a:latin typeface="Aharoni" panose="02010803020104030203" pitchFamily="2" charset="-79"/>
              <a:cs typeface="Aharoni" panose="02010803020104030203" pitchFamily="2" charset="-79"/>
            </a:endParaRPr>
          </a:p>
          <a:p>
            <a:pPr algn="l"/>
            <a:r>
              <a:rPr lang="nl-NL" sz="2500" dirty="0">
                <a:solidFill>
                  <a:schemeClr val="bg1">
                    <a:lumMod val="65000"/>
                  </a:schemeClr>
                </a:solidFill>
                <a:latin typeface="Aharoni" panose="02010803020104030203" pitchFamily="2" charset="-79"/>
                <a:cs typeface="Aharoni" panose="02010803020104030203" pitchFamily="2" charset="-79"/>
              </a:rPr>
              <a:t>Daar door gingen veel mensen beseffen dat ze bij een volk horen.</a:t>
            </a:r>
            <a:endParaRPr lang="nl-NL" sz="2500" dirty="0">
              <a:solidFill>
                <a:schemeClr val="bg1">
                  <a:lumMod val="65000"/>
                </a:schemeClr>
              </a:solidFill>
              <a:latin typeface="Aharoni" panose="02010803020104030203" pitchFamily="2" charset="-79"/>
              <a:cs typeface="Aharoni" panose="02010803020104030203" pitchFamily="2" charset="-79"/>
            </a:endParaRP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8327" y="5229200"/>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7661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endParaRPr lang="nl-NL" sz="5000" dirty="0">
              <a:solidFill>
                <a:schemeClr val="bg1">
                  <a:lumMod val="65000"/>
                </a:schemeClr>
              </a:solidFill>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Een </a:t>
            </a:r>
            <a:r>
              <a:rPr lang="nl-NL" sz="2500" u="sng" dirty="0">
                <a:solidFill>
                  <a:schemeClr val="bg1">
                    <a:lumMod val="65000"/>
                  </a:schemeClr>
                </a:solidFill>
                <a:latin typeface="Aharoni" panose="02010803020104030203" pitchFamily="2" charset="-79"/>
                <a:cs typeface="Aharoni" panose="02010803020104030203" pitchFamily="2" charset="-79"/>
              </a:rPr>
              <a:t>nationale staat</a:t>
            </a:r>
            <a:r>
              <a:rPr lang="nl-NL" sz="2500" dirty="0">
                <a:solidFill>
                  <a:schemeClr val="bg1">
                    <a:lumMod val="65000"/>
                  </a:schemeClr>
                </a:solidFill>
                <a:latin typeface="Aharoni" panose="02010803020104030203" pitchFamily="2" charset="-79"/>
                <a:cs typeface="Aharoni" panose="02010803020104030203" pitchFamily="2" charset="-79"/>
              </a:rPr>
              <a:t> is een staat waarin de mensen zich samen voelen.</a:t>
            </a:r>
          </a:p>
          <a:p>
            <a:pPr algn="l"/>
            <a:r>
              <a:rPr lang="nl-NL" sz="2500" u="sng" dirty="0">
                <a:solidFill>
                  <a:schemeClr val="bg1">
                    <a:lumMod val="65000"/>
                  </a:schemeClr>
                </a:solidFill>
                <a:latin typeface="Aharoni" panose="02010803020104030203" pitchFamily="2" charset="-79"/>
                <a:cs typeface="Aharoni" panose="02010803020104030203" pitchFamily="2" charset="-79"/>
              </a:rPr>
              <a:t>Nationalisme</a:t>
            </a:r>
            <a:r>
              <a:rPr lang="nl-NL" sz="2500" dirty="0">
                <a:solidFill>
                  <a:schemeClr val="bg1">
                    <a:lumMod val="65000"/>
                  </a:schemeClr>
                </a:solidFill>
                <a:latin typeface="Aharoni" panose="02010803020104030203" pitchFamily="2" charset="-79"/>
                <a:cs typeface="Aharoni" panose="02010803020104030203" pitchFamily="2" charset="-79"/>
              </a:rPr>
              <a:t> is het gevoel van samen zijn, van mensen die samen een staat vormen.</a:t>
            </a:r>
          </a:p>
          <a:p>
            <a:pPr algn="l"/>
            <a:r>
              <a:rPr lang="nl-NL" sz="2500" dirty="0">
                <a:solidFill>
                  <a:schemeClr val="bg1">
                    <a:lumMod val="65000"/>
                  </a:schemeClr>
                </a:solidFill>
                <a:latin typeface="Aharoni" panose="02010803020104030203" pitchFamily="2" charset="-79"/>
                <a:cs typeface="Aharoni" panose="02010803020104030203" pitchFamily="2" charset="-79"/>
              </a:rPr>
              <a:t>Aanhangers hiervan zijn nationalisten.</a:t>
            </a:r>
            <a:endParaRPr lang="nl-NL" sz="2500" dirty="0">
              <a:solidFill>
                <a:schemeClr val="bg1">
                  <a:lumMod val="65000"/>
                </a:schemeClr>
              </a:solidFill>
              <a:latin typeface="Aharoni" panose="02010803020104030203" pitchFamily="2" charset="-79"/>
              <a:cs typeface="Aharoni" panose="02010803020104030203" pitchFamily="2" charset="-79"/>
            </a:endParaRP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80376" y="4316427"/>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680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endParaRPr lang="nl-NL" sz="5000" dirty="0">
              <a:solidFill>
                <a:schemeClr val="bg1">
                  <a:lumMod val="65000"/>
                </a:schemeClr>
              </a:solidFill>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De belangrijkste ideeën:</a:t>
            </a:r>
          </a:p>
          <a:p>
            <a:pPr algn="l"/>
            <a:r>
              <a:rPr lang="nl-NL" sz="2500" dirty="0">
                <a:solidFill>
                  <a:schemeClr val="bg1">
                    <a:lumMod val="65000"/>
                  </a:schemeClr>
                </a:solidFill>
                <a:latin typeface="Aharoni" panose="02010803020104030203" pitchFamily="2" charset="-79"/>
                <a:cs typeface="Aharoni" panose="02010803020104030203" pitchFamily="2" charset="-79"/>
              </a:rPr>
              <a:t>Het </a:t>
            </a:r>
            <a:r>
              <a:rPr lang="nl-NL" sz="2500" u="sng" dirty="0">
                <a:solidFill>
                  <a:schemeClr val="bg1">
                    <a:lumMod val="65000"/>
                  </a:schemeClr>
                </a:solidFill>
                <a:latin typeface="Aharoni" panose="02010803020104030203" pitchFamily="2" charset="-79"/>
                <a:cs typeface="Aharoni" panose="02010803020104030203" pitchFamily="2" charset="-79"/>
              </a:rPr>
              <a:t>zelfbeschikkingsrecht</a:t>
            </a:r>
            <a:r>
              <a:rPr lang="nl-NL" sz="2500" dirty="0">
                <a:solidFill>
                  <a:schemeClr val="bg1">
                    <a:lumMod val="65000"/>
                  </a:schemeClr>
                </a:solidFill>
                <a:latin typeface="Aharoni" panose="02010803020104030203" pitchFamily="2" charset="-79"/>
                <a:cs typeface="Aharoni" panose="02010803020104030203" pitchFamily="2" charset="-79"/>
              </a:rPr>
              <a:t> : Ieder volk moet het recht hebben om een eigen staat te kunnen vormen.</a:t>
            </a:r>
            <a:endParaRPr lang="nl-NL" sz="2500" u="sng" dirty="0">
              <a:solidFill>
                <a:schemeClr val="bg1">
                  <a:lumMod val="65000"/>
                </a:schemeClr>
              </a:solidFill>
              <a:latin typeface="Aharoni" panose="02010803020104030203" pitchFamily="2" charset="-79"/>
              <a:cs typeface="Aharoni" panose="02010803020104030203" pitchFamily="2" charset="-79"/>
            </a:endParaRP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2344" y="3284984"/>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65699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endParaRPr lang="nl-NL" sz="5000" dirty="0">
              <a:solidFill>
                <a:schemeClr val="bg1">
                  <a:lumMod val="65000"/>
                </a:schemeClr>
              </a:solidFill>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De belangrijkste ideeën:</a:t>
            </a:r>
          </a:p>
          <a:p>
            <a:pPr algn="l"/>
            <a:r>
              <a:rPr lang="nl-NL" sz="2500" dirty="0">
                <a:solidFill>
                  <a:schemeClr val="bg1">
                    <a:lumMod val="65000"/>
                  </a:schemeClr>
                </a:solidFill>
                <a:latin typeface="Aharoni" panose="02010803020104030203" pitchFamily="2" charset="-79"/>
                <a:cs typeface="Aharoni" panose="02010803020104030203" pitchFamily="2" charset="-79"/>
              </a:rPr>
              <a:t>De </a:t>
            </a:r>
            <a:r>
              <a:rPr lang="nl-NL" sz="2500" u="sng" dirty="0">
                <a:solidFill>
                  <a:schemeClr val="bg1">
                    <a:lumMod val="65000"/>
                  </a:schemeClr>
                </a:solidFill>
                <a:latin typeface="Aharoni" panose="02010803020104030203" pitchFamily="2" charset="-79"/>
                <a:cs typeface="Aharoni" panose="02010803020104030203" pitchFamily="2" charset="-79"/>
              </a:rPr>
              <a:t>Volkssoevereiniteit</a:t>
            </a:r>
            <a:r>
              <a:rPr lang="nl-NL" sz="2500" dirty="0">
                <a:solidFill>
                  <a:schemeClr val="bg1">
                    <a:lumMod val="65000"/>
                  </a:schemeClr>
                </a:solidFill>
                <a:latin typeface="Aharoni" panose="02010803020104030203" pitchFamily="2" charset="-79"/>
                <a:cs typeface="Aharoni" panose="02010803020104030203" pitchFamily="2" charset="-79"/>
              </a:rPr>
              <a:t> : Dat ieder volk het recht  moet hebben om een eigen bestuur te kiezen.</a:t>
            </a:r>
            <a:endParaRPr lang="nl-NL" sz="2500" u="sng" dirty="0">
              <a:solidFill>
                <a:schemeClr val="bg1">
                  <a:lumMod val="65000"/>
                </a:schemeClr>
              </a:solidFill>
              <a:latin typeface="Aharoni" panose="02010803020104030203" pitchFamily="2" charset="-79"/>
              <a:cs typeface="Aharoni" panose="02010803020104030203" pitchFamily="2" charset="-79"/>
            </a:endParaRP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6320" y="3284984"/>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23834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endParaRPr lang="nl-NL" sz="5000" dirty="0">
              <a:solidFill>
                <a:schemeClr val="bg1">
                  <a:lumMod val="65000"/>
                </a:schemeClr>
              </a:solidFill>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631504" y="1988840"/>
            <a:ext cx="8928992" cy="4752528"/>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De belangrijkste ideeën:</a:t>
            </a:r>
          </a:p>
          <a:p>
            <a:pPr algn="l"/>
            <a:r>
              <a:rPr lang="nl-NL" sz="2500" u="sng" dirty="0">
                <a:solidFill>
                  <a:schemeClr val="bg1">
                    <a:lumMod val="65000"/>
                  </a:schemeClr>
                </a:solidFill>
                <a:latin typeface="Aharoni" panose="02010803020104030203" pitchFamily="2" charset="-79"/>
                <a:cs typeface="Aharoni" panose="02010803020104030203" pitchFamily="2" charset="-79"/>
              </a:rPr>
              <a:t>Staatnationalisme</a:t>
            </a:r>
            <a:r>
              <a:rPr lang="nl-NL" sz="2500" dirty="0">
                <a:solidFill>
                  <a:schemeClr val="bg1">
                    <a:lumMod val="65000"/>
                  </a:schemeClr>
                </a:solidFill>
                <a:latin typeface="Aharoni" panose="02010803020104030203" pitchFamily="2" charset="-79"/>
                <a:cs typeface="Aharoni" panose="02010803020104030203" pitchFamily="2" charset="-79"/>
              </a:rPr>
              <a:t> : Het doel van de regering is om de bevolking een nationaal gevoel te geven. Bijv. Door een volkslied of een algemene taal. </a:t>
            </a:r>
            <a:endParaRPr lang="nl-NL" sz="2500" u="sng" dirty="0">
              <a:solidFill>
                <a:schemeClr val="bg1">
                  <a:lumMod val="65000"/>
                </a:schemeClr>
              </a:solidFill>
              <a:latin typeface="Aharoni" panose="02010803020104030203" pitchFamily="2" charset="-79"/>
              <a:cs typeface="Aharoni" panose="02010803020104030203" pitchFamily="2" charset="-79"/>
            </a:endParaRPr>
          </a:p>
        </p:txBody>
      </p:sp>
      <p:pic>
        <p:nvPicPr>
          <p:cNvPr id="2054" name="Picture 6" descr="http://pixabay.com/static/uploads/photo/2014/04/03/10/52/quill-31159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9755" y="4221088"/>
            <a:ext cx="1080120" cy="8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8323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962" y="1"/>
            <a:ext cx="9143999" cy="1470025"/>
          </a:xfrm>
        </p:spPr>
        <p:txBody>
          <a:bodyPr>
            <a:normAutofit/>
          </a:bodyPr>
          <a:lstStyle/>
          <a:p>
            <a:r>
              <a:rPr lang="nl-NL" sz="5000" dirty="0">
                <a:solidFill>
                  <a:schemeClr val="bg1">
                    <a:lumMod val="65000"/>
                  </a:schemeClr>
                </a:solidFill>
                <a:latin typeface="Aharoni" panose="02010803020104030203" pitchFamily="2" charset="-79"/>
                <a:cs typeface="Aharoni" panose="02010803020104030203" pitchFamily="2" charset="-79"/>
              </a:rPr>
              <a:t>Nationalisme</a:t>
            </a:r>
            <a:endParaRPr lang="nl-NL" sz="5000" dirty="0">
              <a:solidFill>
                <a:schemeClr val="bg1">
                  <a:lumMod val="65000"/>
                </a:schemeClr>
              </a:solidFill>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a:xfrm>
            <a:off x="1517104" y="1196752"/>
            <a:ext cx="6523112" cy="864096"/>
          </a:xfrm>
        </p:spPr>
        <p:txBody>
          <a:bodyPr>
            <a:noAutofit/>
          </a:bodyPr>
          <a:lstStyle/>
          <a:p>
            <a:pPr algn="l"/>
            <a:r>
              <a:rPr lang="nl-NL" sz="2500" dirty="0">
                <a:solidFill>
                  <a:schemeClr val="bg1">
                    <a:lumMod val="65000"/>
                  </a:schemeClr>
                </a:solidFill>
                <a:latin typeface="Aharoni" panose="02010803020104030203" pitchFamily="2" charset="-79"/>
                <a:cs typeface="Aharoni" panose="02010803020104030203" pitchFamily="2" charset="-79"/>
              </a:rPr>
              <a:t>Bron Belgische revolutie</a:t>
            </a:r>
            <a:endParaRPr lang="nl-NL" sz="2500" dirty="0">
              <a:solidFill>
                <a:schemeClr val="bg1">
                  <a:lumMod val="65000"/>
                </a:schemeClr>
              </a:solidFill>
              <a:latin typeface="Aharoni" panose="02010803020104030203" pitchFamily="2" charset="-79"/>
              <a:cs typeface="Aharoni" panose="02010803020104030203" pitchFamily="2" charset="-79"/>
            </a:endParaRPr>
          </a:p>
        </p:txBody>
      </p:sp>
      <p:pic>
        <p:nvPicPr>
          <p:cNvPr id="3074" name="Picture 2" descr="http://upload.wikimedia.org/wikipedia/commons/9/90/Wappers_belgian_revolu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70044"/>
            <a:ext cx="6732240" cy="466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8446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Shape 1"/>
          <p:cNvSpPr txBox="1"/>
          <p:nvPr/>
        </p:nvSpPr>
        <p:spPr>
          <a:xfrm>
            <a:off x="2262360" y="2773800"/>
            <a:ext cx="7772040" cy="1469520"/>
          </a:xfrm>
          <a:prstGeom prst="rect">
            <a:avLst/>
          </a:prstGeom>
          <a:noFill/>
          <a:ln>
            <a:noFill/>
          </a:ln>
        </p:spPr>
        <p:txBody>
          <a:bodyPr anchor="ctr"/>
          <a:lstStyle/>
          <a:p>
            <a:pPr algn="ctr"/>
            <a:r>
              <a:rPr lang="nl-NL" sz="4400">
                <a:solidFill>
                  <a:srgbClr val="000000"/>
                </a:solidFill>
                <a:latin typeface="Calibri"/>
              </a:rPr>
              <a:t>Communisme
</a:t>
            </a:r>
            <a:endParaRPr>
              <a:solidFill>
                <a:prstClr val="black"/>
              </a:solidFill>
            </a:endParaRPr>
          </a:p>
        </p:txBody>
      </p:sp>
      <p:sp>
        <p:nvSpPr>
          <p:cNvPr id="79" name="TextShape 2"/>
          <p:cNvSpPr txBox="1"/>
          <p:nvPr/>
        </p:nvSpPr>
        <p:spPr>
          <a:xfrm>
            <a:off x="3575640" y="3088800"/>
            <a:ext cx="6480360" cy="1923840"/>
          </a:xfrm>
          <a:prstGeom prst="rect">
            <a:avLst/>
          </a:prstGeom>
          <a:noFill/>
          <a:ln>
            <a:noFill/>
          </a:ln>
        </p:spPr>
        <p:txBody>
          <a:bodyPr/>
          <a:lstStyle/>
          <a:p>
            <a:pPr algn="ctr"/>
            <a:r>
              <a:rPr lang="nl-NL" sz="3200">
                <a:solidFill>
                  <a:srgbClr val="FFFFFF"/>
                </a:solidFill>
                <a:latin typeface="Calibri"/>
              </a:rPr>
              <a:t>Communisme</a:t>
            </a:r>
            <a:endParaRPr>
              <a:solidFill>
                <a:prstClr val="black"/>
              </a:solidFill>
            </a:endParaRPr>
          </a:p>
        </p:txBody>
      </p:sp>
      <p:pic>
        <p:nvPicPr>
          <p:cNvPr id="80" name="Picture 11"/>
          <p:cNvPicPr/>
          <p:nvPr/>
        </p:nvPicPr>
        <p:blipFill>
          <a:blip r:embed="rId2"/>
          <a:stretch/>
        </p:blipFill>
        <p:spPr>
          <a:xfrm>
            <a:off x="7896360" y="3789000"/>
            <a:ext cx="935640" cy="1052280"/>
          </a:xfrm>
          <a:prstGeom prst="rect">
            <a:avLst/>
          </a:prstGeom>
          <a:ln>
            <a:noFill/>
          </a:ln>
        </p:spPr>
      </p:pic>
      <p:pic>
        <p:nvPicPr>
          <p:cNvPr id="81" name="Picture 12"/>
          <p:cNvPicPr/>
          <p:nvPr/>
        </p:nvPicPr>
        <p:blipFill>
          <a:blip r:embed="rId3"/>
          <a:stretch/>
        </p:blipFill>
        <p:spPr>
          <a:xfrm>
            <a:off x="1492320" y="-69120"/>
            <a:ext cx="2457000" cy="7071840"/>
          </a:xfrm>
          <a:prstGeom prst="rect">
            <a:avLst/>
          </a:prstGeom>
          <a:ln>
            <a:noFill/>
          </a:ln>
        </p:spPr>
      </p:pic>
    </p:spTree>
    <p:extLst>
      <p:ext uri="{BB962C8B-B14F-4D97-AF65-F5344CB8AC3E}">
        <p14:creationId xmlns:p14="http://schemas.microsoft.com/office/powerpoint/2010/main" val="29388008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_rels/them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office theme">
  <a:themeElements>
    <a:clrScheme name="Kantoorth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Kantoorthem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12.xml><?xml version="1.0" encoding="utf-8"?>
<a:theme xmlns:a="http://schemas.openxmlformats.org/drawingml/2006/main" name="4_Office Theme">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oint geschiedenis fenne en denis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Kantoorthema">
  <a:themeElements>
    <a:clrScheme name="Grijswaarden">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Papier">
  <a:themeElements>
    <a:clrScheme name="Grijswaarden">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pi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i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7.xml><?xml version="1.0" encoding="utf-8"?>
<a:theme xmlns:a="http://schemas.openxmlformats.org/drawingml/2006/main" name="Golfvorm">
  <a:themeElements>
    <a:clrScheme name="Golfv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Golfv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Golfv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3372</Words>
  <Application>Microsoft Office PowerPoint</Application>
  <PresentationFormat>Breedbeeld</PresentationFormat>
  <Paragraphs>644</Paragraphs>
  <Slides>118</Slides>
  <Notes>5</Notes>
  <HiddenSlides>0</HiddenSlides>
  <MMClips>0</MMClips>
  <ScaleCrop>false</ScaleCrop>
  <HeadingPairs>
    <vt:vector size="6" baseType="variant">
      <vt:variant>
        <vt:lpstr>Gebruikte lettertypen</vt:lpstr>
      </vt:variant>
      <vt:variant>
        <vt:i4>13</vt:i4>
      </vt:variant>
      <vt:variant>
        <vt:lpstr>Thema</vt:lpstr>
      </vt:variant>
      <vt:variant>
        <vt:i4>12</vt:i4>
      </vt:variant>
      <vt:variant>
        <vt:lpstr>Diatitels</vt:lpstr>
      </vt:variant>
      <vt:variant>
        <vt:i4>118</vt:i4>
      </vt:variant>
    </vt:vector>
  </HeadingPairs>
  <TitlesOfParts>
    <vt:vector size="143" baseType="lpstr">
      <vt:lpstr>Aharoni</vt:lpstr>
      <vt:lpstr>Arial</vt:lpstr>
      <vt:lpstr>Bernard MT Condensed</vt:lpstr>
      <vt:lpstr>Calibri</vt:lpstr>
      <vt:lpstr>Calibri Light</vt:lpstr>
      <vt:lpstr>Candara</vt:lpstr>
      <vt:lpstr>Constantia</vt:lpstr>
      <vt:lpstr>DejaVu Sans</vt:lpstr>
      <vt:lpstr>StarSymbol</vt:lpstr>
      <vt:lpstr>Symbol</vt:lpstr>
      <vt:lpstr>Times New Roman</vt:lpstr>
      <vt:lpstr>Wingdings</vt:lpstr>
      <vt:lpstr>Wingdings 2</vt:lpstr>
      <vt:lpstr>Kantoorthema</vt:lpstr>
      <vt:lpstr>powerpoint geschiedenis fenne en denise</vt:lpstr>
      <vt:lpstr>1_Kantoorthema</vt:lpstr>
      <vt:lpstr>Office-thema</vt:lpstr>
      <vt:lpstr>2_Kantoorthema</vt:lpstr>
      <vt:lpstr>Papier</vt:lpstr>
      <vt:lpstr>Golfvorm</vt:lpstr>
      <vt:lpstr>Office Theme</vt:lpstr>
      <vt:lpstr>1_Office Theme</vt:lpstr>
      <vt:lpstr>2_Office Theme</vt:lpstr>
      <vt:lpstr>3_office theme</vt:lpstr>
      <vt:lpstr>4_Office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§2 Urbanisatie en Kinderarbeid</vt:lpstr>
      <vt:lpstr>Uitleg powerpoint:</vt:lpstr>
      <vt:lpstr>PowerPoint-presentatie</vt:lpstr>
      <vt:lpstr>PowerPoint-presentatie</vt:lpstr>
      <vt:lpstr>De voordelen van de lopende band.</vt:lpstr>
      <vt:lpstr>Maar er waren ook nadelen aan de lopendeband</vt:lpstr>
      <vt:lpstr>Slechte werkomstandigheden van de fabrieksarbeiders</vt:lpstr>
      <vt:lpstr>Slechte woon omstandig heden. </vt:lpstr>
      <vt:lpstr>Kinderarbeid </vt:lpstr>
      <vt:lpstr>Leven in de steden verbetert vanaf eind 19de eeuw. </vt:lpstr>
      <vt:lpstr>Toevoeging KLO:</vt:lpstr>
      <vt:lpstr>§ 10. Confessionalisme</vt:lpstr>
      <vt:lpstr>Ontstaan van Confessionalisme</vt:lpstr>
      <vt:lpstr>Wat is Confessionalisme ?</vt:lpstr>
      <vt:lpstr>ARP</vt:lpstr>
      <vt:lpstr>Politieke ideeën</vt:lpstr>
      <vt:lpstr>De Overheid moet zo veel mogelijk overlaten aan de verschillende groepen in de samenleving.</vt:lpstr>
      <vt:lpstr>Economische ideeën</vt:lpstr>
      <vt:lpstr>Sociale ideeën</vt:lpstr>
      <vt:lpstr>Invloed van het confessionalisme </vt:lpstr>
      <vt:lpstr>PowerPoint-presentatie</vt:lpstr>
      <vt:lpstr>7. Conservatisme</vt:lpstr>
      <vt:lpstr>PowerPoint-presentatie</vt:lpstr>
      <vt:lpstr>PowerPoint-presentatie</vt:lpstr>
      <vt:lpstr>PowerPoint-presentatie</vt:lpstr>
      <vt:lpstr>PowerPoint-presentatie</vt:lpstr>
      <vt:lpstr>PowerPoint-presentatie</vt:lpstr>
      <vt:lpstr>PowerPoint-presentatie</vt:lpstr>
      <vt:lpstr>Congres van Wenen</vt:lpstr>
      <vt:lpstr>§ 11 Feminisme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 </vt:lpstr>
      <vt:lpstr>§12: Imperialisme</vt:lpstr>
      <vt:lpstr>PowerPoint-presentatie</vt:lpstr>
      <vt:lpstr>De naam:</vt:lpstr>
      <vt:lpstr>PowerPoint-presentatie</vt:lpstr>
      <vt:lpstr>PowerPoint-presentatie</vt:lpstr>
      <vt:lpstr>Zoektocht naar grondstoffen</vt:lpstr>
      <vt:lpstr>Zoeken naar gebieden voor verkoop (afzetgebieden)</vt:lpstr>
      <vt:lpstr>Vooruitgang in de wereld brengen</vt:lpstr>
      <vt:lpstr>Op zoek naar macht</vt:lpstr>
      <vt:lpstr>Wat het imperialisme met industrialisatie te maken heeft</vt:lpstr>
      <vt:lpstr>liberalisme</vt:lpstr>
      <vt:lpstr>Wat is liberalisme?</vt:lpstr>
      <vt:lpstr>John Lock is de grondlegger van het liberalisme</vt:lpstr>
      <vt:lpstr>Politieke ideeën  vooral vrijheid voor iedereen</vt:lpstr>
      <vt:lpstr>Kiesrecht</vt:lpstr>
      <vt:lpstr>Volledige scheiding van kerk en staat.</vt:lpstr>
      <vt:lpstr>Het volk krijgt de macht.</vt:lpstr>
      <vt:lpstr>De overheid heeft minder taken.</vt:lpstr>
      <vt:lpstr>Economische ideeën het liberalisme wil vrijheid van handel, productie en arbeid</vt:lpstr>
      <vt:lpstr>Iedereen verdient een kans om door hard te weren rijker te worden.</vt:lpstr>
      <vt:lpstr>Sociale ideeën de overheid moet zich niet bemoeien met sociale omstandigheden.</vt:lpstr>
      <vt:lpstr>Het is normaal dat er verschillende bevolkingslagen zijn</vt:lpstr>
      <vt:lpstr>De invloed van het liberalisme </vt:lpstr>
      <vt:lpstr>PowerPoint-presentatie</vt:lpstr>
      <vt:lpstr>Massapers </vt:lpstr>
      <vt:lpstr>De krant in de 17e eeuw</vt:lpstr>
      <vt:lpstr>Kranten in de 19e eeuw</vt:lpstr>
      <vt:lpstr>Drukpers </vt:lpstr>
      <vt:lpstr>Massapers ontstaat</vt:lpstr>
      <vt:lpstr>Opmaak kranten</vt:lpstr>
      <vt:lpstr>Nu en vroeger</vt:lpstr>
      <vt:lpstr>Filmpje</vt:lpstr>
      <vt:lpstr>Nationalisme</vt:lpstr>
      <vt:lpstr>Nationalisme</vt:lpstr>
      <vt:lpstr>Nationalisme</vt:lpstr>
      <vt:lpstr>Nationalisme</vt:lpstr>
      <vt:lpstr>Nationalisme</vt:lpstr>
      <vt:lpstr>Nationalisme</vt:lpstr>
      <vt:lpstr>Nationalisme</vt:lpstr>
      <vt:lpstr>PowerPoint-presentatie</vt:lpstr>
      <vt:lpstr>PowerPoint-presentatie</vt:lpstr>
      <vt:lpstr>PowerPoint-presentatie</vt:lpstr>
      <vt:lpstr>PowerPoint-presentatie</vt:lpstr>
      <vt:lpstr>PowerPoint-presentatie</vt:lpstr>
      <vt:lpstr>PowerPoint-presentatie</vt:lpstr>
      <vt:lpstr>PowerPoint-presentatie</vt:lpstr>
      <vt:lpstr>§9 Socialisme</vt:lpstr>
      <vt:lpstr>Wat is socialisme?</vt:lpstr>
      <vt:lpstr>Politieke ideeën</vt:lpstr>
      <vt:lpstr> 1. gelijkheid voor iedereen</vt:lpstr>
      <vt:lpstr> 2. Onenigheid over het kiesrecht</vt:lpstr>
      <vt:lpstr> 3. Scheiding kerk en staat</vt:lpstr>
      <vt:lpstr>4. Macht van regering met dank aan arbeiders</vt:lpstr>
      <vt:lpstr> 5. Overheid neemt veel taken op zich </vt:lpstr>
      <vt:lpstr>Economische ideeën:</vt:lpstr>
      <vt:lpstr>Sociale ideeën</vt:lpstr>
      <vt:lpstr>Invloed van socialisme</vt:lpstr>
      <vt:lpstr>Karl Marx</vt:lpstr>
      <vt:lpstr>PowerPoint-presentatie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Mr. Klomp</dc:creator>
  <cp:lastModifiedBy>Ruud Klomp</cp:lastModifiedBy>
  <cp:revision>28</cp:revision>
  <cp:lastPrinted>2015-05-13T07:44:25Z</cp:lastPrinted>
  <dcterms:created xsi:type="dcterms:W3CDTF">2014-08-19T08:39:44Z</dcterms:created>
  <dcterms:modified xsi:type="dcterms:W3CDTF">2015-06-29T10:32:11Z</dcterms:modified>
</cp:coreProperties>
</file>